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3" r:id="rId4"/>
    <p:sldId id="261" r:id="rId5"/>
    <p:sldId id="262" r:id="rId6"/>
    <p:sldId id="275" r:id="rId7"/>
    <p:sldId id="270" r:id="rId8"/>
    <p:sldId id="271"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14.06.2018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14.06.2018</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14.06.2018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14.06.2018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14.06.2018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14.06.2018</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14.06.2018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14.06.2018</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14.06.2018</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14.06.2018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vetkuban.com/img/flas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365104"/>
          </a:xfrm>
          <a:prstGeom prst="rect">
            <a:avLst/>
          </a:prstGeom>
          <a:noFill/>
          <a:ln>
            <a:noFill/>
          </a:ln>
        </p:spPr>
      </p:pic>
      <p:sp>
        <p:nvSpPr>
          <p:cNvPr id="2" name="Заголовок 1"/>
          <p:cNvSpPr>
            <a:spLocks noGrp="1"/>
          </p:cNvSpPr>
          <p:nvPr>
            <p:ph type="title"/>
          </p:nvPr>
        </p:nvSpPr>
        <p:spPr>
          <a:xfrm>
            <a:off x="323528" y="4653136"/>
            <a:ext cx="7776864" cy="980728"/>
          </a:xfrm>
        </p:spPr>
        <p:txBody>
          <a:bodyPr>
            <a:normAutofit fontScale="90000"/>
          </a:bodyPr>
          <a:lstStyle/>
          <a:p>
            <a:pPr algn="ctr"/>
            <a:r>
              <a:rPr lang="kk-KZ" sz="2800" b="1" dirty="0" smtClean="0">
                <a:solidFill>
                  <a:srgbClr val="002060"/>
                </a:solidFill>
                <a:latin typeface="Times New Roman" panose="02020603050405020304" pitchFamily="18" charset="0"/>
                <a:cs typeface="Times New Roman" panose="02020603050405020304" pitchFamily="18" charset="0"/>
              </a:rPr>
              <a:t/>
            </a:r>
            <a:br>
              <a:rPr lang="kk-KZ" sz="2800" b="1" dirty="0" smtClean="0">
                <a:solidFill>
                  <a:srgbClr val="002060"/>
                </a:solidFill>
                <a:latin typeface="Times New Roman" panose="02020603050405020304" pitchFamily="18" charset="0"/>
                <a:cs typeface="Times New Roman" panose="02020603050405020304" pitchFamily="18" charset="0"/>
              </a:rPr>
            </a:br>
            <a:r>
              <a:rPr lang="kk-KZ" sz="2800" b="1" dirty="0" smtClean="0">
                <a:solidFill>
                  <a:srgbClr val="002060"/>
                </a:solidFill>
                <a:latin typeface="Times New Roman" panose="02020603050405020304" pitchFamily="18" charset="0"/>
                <a:cs typeface="Times New Roman" panose="02020603050405020304" pitchFamily="18" charset="0"/>
              </a:rPr>
              <a:t> </a:t>
            </a:r>
            <a:r>
              <a:rPr lang="kk-KZ" sz="3600" b="1" dirty="0">
                <a:solidFill>
                  <a:srgbClr val="002060"/>
                </a:solidFill>
                <a:latin typeface="Times New Roman" pitchFamily="18" charset="0"/>
                <a:cs typeface="Times New Roman" pitchFamily="18" charset="0"/>
              </a:rPr>
              <a:t>Мүйізді ірі қара </a:t>
            </a:r>
            <a:r>
              <a:rPr lang="kk-KZ" sz="3600" b="1" dirty="0" smtClean="0">
                <a:solidFill>
                  <a:srgbClr val="002060"/>
                </a:solidFill>
                <a:latin typeface="Times New Roman" pitchFamily="18" charset="0"/>
                <a:cs typeface="Times New Roman" pitchFamily="18" charset="0"/>
              </a:rPr>
              <a:t>  малының </a:t>
            </a:r>
            <a:r>
              <a:rPr lang="kk-KZ" sz="3600" b="1" dirty="0">
                <a:solidFill>
                  <a:srgbClr val="002060"/>
                </a:solidFill>
                <a:latin typeface="Times New Roman" pitchFamily="18" charset="0"/>
                <a:cs typeface="Times New Roman" pitchFamily="18" charset="0"/>
              </a:rPr>
              <a:t>ұшасы  мен ішкі  мүшелерін  сойғаннан  кейінгі тексеру әдістері</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769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agrorus-news.ru/img/publecat/vetbi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514"/>
            <a:ext cx="9144000" cy="1982326"/>
          </a:xfrm>
          <a:prstGeom prst="rect">
            <a:avLst/>
          </a:prstGeom>
          <a:noFill/>
          <a:ln>
            <a:noFill/>
          </a:ln>
        </p:spPr>
      </p:pic>
      <p:sp>
        <p:nvSpPr>
          <p:cNvPr id="4" name="Объект 2"/>
          <p:cNvSpPr txBox="1">
            <a:spLocks/>
          </p:cNvSpPr>
          <p:nvPr/>
        </p:nvSpPr>
        <p:spPr>
          <a:xfrm>
            <a:off x="0" y="1988840"/>
            <a:ext cx="9144000" cy="4869160"/>
          </a:xfrm>
          <a:prstGeom prst="rect">
            <a:avLst/>
          </a:prstGeom>
          <a:solidFill>
            <a:schemeClr val="bg2"/>
          </a:solidFill>
          <a:ln w="127000" cap="rnd" cmpd="sng" algn="ctr">
            <a:noFill/>
            <a:prstDash val="solid"/>
          </a:ln>
          <a:effectLst/>
        </p:spPr>
        <p:txBody>
          <a:bodyPr vert="horz">
            <a:noAutofit/>
          </a:bodyPr>
          <a:lstStyle/>
          <a:p>
            <a:pPr>
              <a:spcBef>
                <a:spcPts val="600"/>
              </a:spcBef>
              <a:buClr>
                <a:schemeClr val="accent1"/>
              </a:buClr>
              <a:buSzPct val="70000"/>
            </a:pPr>
            <a:r>
              <a:rPr kumimoji="0" lang="kk-KZ"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lang="kk-KZ" b="1" dirty="0" smtClean="0">
                <a:solidFill>
                  <a:srgbClr val="FF0000"/>
                </a:solidFill>
                <a:latin typeface="Times New Roman" panose="02020603050405020304" pitchFamily="18" charset="0"/>
                <a:cs typeface="Times New Roman" panose="02020603050405020304" pitchFamily="18" charset="0"/>
              </a:rPr>
              <a:t> Білімділік:</a:t>
            </a:r>
            <a:endParaRPr kumimoji="0" lang="ru-RU"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r>
              <a:rPr lang="kk-KZ" b="1" dirty="0" smtClean="0">
                <a:solidFill>
                  <a:srgbClr val="002060"/>
                </a:solidFill>
                <a:latin typeface="Times New Roman" panose="02020603050405020304" pitchFamily="18" charset="0"/>
                <a:cs typeface="Times New Roman" panose="02020603050405020304" pitchFamily="18" charset="0"/>
              </a:rPr>
              <a:t>Мүйізді ірі қара малының ұшасы  мен ішкі  мүшелерін  өкпе, бауыр, жүректің ерекшеліктерін ажырата отырып, ішкі құрлымдық ерекшеліктеріне ветеринариялық-санитариялық сараптама жүргізіп,  теориялық білімдерін тәжірибемен ұштастыру.</a:t>
            </a:r>
            <a:endParaRPr kumimoji="0" lang="kk-KZ"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kk-KZ"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 Дамыту мақсаты</a:t>
            </a:r>
            <a:endParaRPr kumimoji="0" lang="ru-RU"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r>
              <a:rPr lang="kk-KZ" b="1" dirty="0" smtClean="0">
                <a:solidFill>
                  <a:srgbClr val="002060"/>
                </a:solidFill>
                <a:latin typeface="Times New Roman" panose="02020603050405020304" pitchFamily="18" charset="0"/>
                <a:cs typeface="Times New Roman" panose="02020603050405020304" pitchFamily="18" charset="0"/>
              </a:rPr>
              <a:t>Оқу үрдісінде ветеринариялық –санитариялық сараптау жұмыстарын жүргізу барысында  зерттеушілік қабілетін дамыту  және өзі шешім қабылдап, өздігінен білім алуға ынталы тұлғаны қалыптастыру.</a:t>
            </a:r>
            <a:endParaRPr lang="ru-RU" b="1" dirty="0" smtClean="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kk-KZ"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 Тәрбиелеу мақсаты: </a:t>
            </a:r>
          </a:p>
          <a:p>
            <a:r>
              <a:rPr lang="kk-KZ" b="1" dirty="0" smtClean="0">
                <a:solidFill>
                  <a:srgbClr val="002060"/>
                </a:solidFill>
                <a:latin typeface="Times New Roman" panose="02020603050405020304" pitchFamily="18" charset="0"/>
                <a:cs typeface="Times New Roman" panose="02020603050405020304" pitchFamily="18" charset="0"/>
              </a:rPr>
              <a:t>студенттердің     жұмыс істеуі  барысында ұйымшылдыққа, жауапкершілікке, өзара сыйластықпен ұқыптылыққа тәрбиелей отырып, бір-бірімен өзара қатынастарын арттыру,  өз ойын еркін айтып, толық жеткізе алатын және алған білімдерін тәжірибеде орындай білетін  кәсіби ветеринарлық санитар мамандарын қалыптастыру. </a:t>
            </a:r>
            <a:endParaRPr lang="ru-RU" b="1" dirty="0" smtClean="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ru-RU" sz="18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ru-RU" sz="18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ru-RU" sz="18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32724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344816" cy="1301006"/>
          </a:xfrm>
        </p:spPr>
        <p:txBody>
          <a:bodyPr>
            <a:noAutofit/>
          </a:bodyPr>
          <a:lstStyle/>
          <a:p>
            <a:pPr algn="ctr"/>
            <a:r>
              <a:rPr lang="ru-RU" sz="4400" b="1" dirty="0" err="1" smtClean="0">
                <a:solidFill>
                  <a:srgbClr val="FF0000"/>
                </a:solidFill>
                <a:latin typeface="Times New Roman" panose="02020603050405020304" pitchFamily="18" charset="0"/>
                <a:cs typeface="Times New Roman" panose="02020603050405020304" pitchFamily="18" charset="0"/>
              </a:rPr>
              <a:t>Ветеринарлы</a:t>
            </a:r>
            <a:r>
              <a:rPr lang="kk-KZ" sz="4400" b="1" dirty="0">
                <a:solidFill>
                  <a:srgbClr val="FF0000"/>
                </a:solidFill>
                <a:latin typeface="Times New Roman" panose="02020603050405020304" pitchFamily="18" charset="0"/>
                <a:cs typeface="Times New Roman" panose="02020603050405020304" pitchFamily="18" charset="0"/>
              </a:rPr>
              <a:t>қ</a:t>
            </a:r>
            <a:r>
              <a:rPr lang="kk-KZ" sz="4400" b="1" dirty="0" smtClean="0">
                <a:solidFill>
                  <a:srgbClr val="FF0000"/>
                </a:solidFill>
                <a:latin typeface="Times New Roman" panose="02020603050405020304" pitchFamily="18" charset="0"/>
                <a:cs typeface="Times New Roman" panose="02020603050405020304" pitchFamily="18" charset="0"/>
              </a:rPr>
              <a:t> – санитар тобы  </a:t>
            </a:r>
            <a:endParaRPr lang="ru-RU" sz="4400" b="1" dirty="0">
              <a:solidFill>
                <a:srgbClr val="FF0000"/>
              </a:solidFill>
              <a:latin typeface="Times New Roman" panose="02020603050405020304" pitchFamily="18" charset="0"/>
              <a:cs typeface="Times New Roman" panose="02020603050405020304" pitchFamily="18" charset="0"/>
            </a:endParaRPr>
          </a:p>
        </p:txBody>
      </p:sp>
      <p:pic>
        <p:nvPicPr>
          <p:cNvPr id="4" name="Picture 2" descr="C:\Users\HOME\Desktop\галия сотка фото\IMG-20180209-WA0148.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1" y="1700808"/>
            <a:ext cx="4032447" cy="47730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OME\Desktop\галия сотка фото\IMG-20180209-WA01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700808"/>
            <a:ext cx="3960440" cy="48245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75656" cy="14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70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260648"/>
            <a:ext cx="7560840" cy="504055"/>
          </a:xfrm>
        </p:spPr>
        <p:txBody>
          <a:bodyPr>
            <a:noAutofit/>
          </a:bodyPr>
          <a:lstStyle/>
          <a:p>
            <a:pPr algn="ctr"/>
            <a:r>
              <a:rPr lang="ru-RU" sz="3600" dirty="0" err="1" smtClean="0">
                <a:solidFill>
                  <a:srgbClr val="FF0000"/>
                </a:solidFill>
                <a:latin typeface="Times New Roman" pitchFamily="18" charset="0"/>
                <a:cs typeface="Times New Roman" pitchFamily="18" charset="0"/>
              </a:rPr>
              <a:t>Басты</a:t>
            </a:r>
            <a:r>
              <a:rPr lang="ru-RU" sz="3600" dirty="0" smtClean="0">
                <a:solidFill>
                  <a:srgbClr val="FF0000"/>
                </a:solidFill>
                <a:latin typeface="Times New Roman" pitchFamily="18" charset="0"/>
                <a:cs typeface="Times New Roman" pitchFamily="18" charset="0"/>
              </a:rPr>
              <a:t> </a:t>
            </a:r>
            <a:r>
              <a:rPr lang="ru-RU" sz="3600" dirty="0" err="1" smtClean="0">
                <a:solidFill>
                  <a:srgbClr val="FF0000"/>
                </a:solidFill>
                <a:latin typeface="Times New Roman" pitchFamily="18" charset="0"/>
                <a:cs typeface="Times New Roman" pitchFamily="18" charset="0"/>
              </a:rPr>
              <a:t>тексеру</a:t>
            </a:r>
            <a:r>
              <a:rPr lang="ru-RU" sz="3600" dirty="0" smtClean="0">
                <a:solidFill>
                  <a:srgbClr val="FF0000"/>
                </a:solidFill>
                <a:latin typeface="Times New Roman" pitchFamily="18" charset="0"/>
                <a:cs typeface="Times New Roman" pitchFamily="18" charset="0"/>
              </a:rPr>
              <a:t> </a:t>
            </a:r>
            <a:r>
              <a:rPr lang="ru-RU" sz="3600" dirty="0" err="1" smtClean="0">
                <a:solidFill>
                  <a:srgbClr val="FF0000"/>
                </a:solidFill>
                <a:latin typeface="Times New Roman" pitchFamily="18" charset="0"/>
                <a:cs typeface="Times New Roman" pitchFamily="18" charset="0"/>
              </a:rPr>
              <a:t>әдістері</a:t>
            </a:r>
            <a:endParaRPr lang="ru-RU" sz="36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31640" y="692696"/>
            <a:ext cx="7560840" cy="4658072"/>
          </a:xfrm>
        </p:spPr>
        <p:txBody>
          <a:bodyPr>
            <a:normAutofit/>
          </a:bodyPr>
          <a:lstStyle/>
          <a:p>
            <a:r>
              <a:rPr lang="kk-KZ" sz="2000" dirty="0" smtClean="0">
                <a:solidFill>
                  <a:schemeClr val="tx1"/>
                </a:solidFill>
                <a:latin typeface="Times New Roman" pitchFamily="18" charset="0"/>
                <a:cs typeface="Times New Roman" pitchFamily="18" charset="0"/>
              </a:rPr>
              <a:t>     Басты </a:t>
            </a:r>
            <a:r>
              <a:rPr lang="kk-KZ" sz="1600" dirty="0" smtClean="0">
                <a:solidFill>
                  <a:schemeClr val="tx1"/>
                </a:solidFill>
                <a:latin typeface="Times New Roman" pitchFamily="18" charset="0"/>
                <a:cs typeface="Times New Roman" pitchFamily="18" charset="0"/>
              </a:rPr>
              <a:t>кесіп алғаннан кейін жақ етін түп жағының екі  жанынан       пышақпен тілгенде, ол жақ сүйектерінің арасына салбырап түседі. Бастағы алқым, шықшыт, жұтқыншақтың  ортаңғы және бүйір лимфа түйіндері толық тексеріледі. Еріндер, қызыл иек, тіл, ауыздың ішкі жағы, бас сүйектері мен жақ сүйектер мұқият қаралады.</a:t>
            </a:r>
          </a:p>
          <a:p>
            <a:endParaRPr lang="ru-RU" dirty="0">
              <a:latin typeface="Times New Roman" panose="02020603050405020304" pitchFamily="18" charset="0"/>
              <a:cs typeface="Times New Roman" panose="02020603050405020304" pitchFamily="18" charset="0"/>
            </a:endParaRPr>
          </a:p>
        </p:txBody>
      </p:sp>
      <p:pic>
        <p:nvPicPr>
          <p:cNvPr id="1026" name="Picture 2" descr="C:\Users\HOME\Desktop\ашық сабақ фото\Bota04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060848"/>
            <a:ext cx="7272808" cy="46085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475656" cy="14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470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908720"/>
            <a:ext cx="7378982" cy="3940668"/>
          </a:xfrm>
        </p:spPr>
        <p:txBody>
          <a:bodyPr/>
          <a:lstStyle/>
          <a:p>
            <a:pPr algn="just"/>
            <a:r>
              <a:rPr lang="kk-KZ" sz="2000" dirty="0" smtClean="0">
                <a:latin typeface="Times New Roman" panose="02020603050405020304" pitchFamily="18" charset="0"/>
                <a:cs typeface="Times New Roman" panose="02020603050405020304" pitchFamily="18" charset="0"/>
              </a:rPr>
              <a:t/>
            </a:r>
            <a:br>
              <a:rPr lang="kk-KZ" sz="2000" dirty="0" smtClean="0">
                <a:latin typeface="Times New Roman" panose="02020603050405020304" pitchFamily="18" charset="0"/>
                <a:cs typeface="Times New Roman" panose="02020603050405020304" pitchFamily="18" charset="0"/>
              </a:rPr>
            </a:br>
            <a:r>
              <a:rPr lang="kk-KZ" sz="2000" dirty="0">
                <a:latin typeface="Times New Roman" panose="02020603050405020304" pitchFamily="18" charset="0"/>
                <a:cs typeface="Times New Roman" panose="02020603050405020304" pitchFamily="18" charset="0"/>
              </a:rPr>
              <a:t/>
            </a:r>
            <a:br>
              <a:rPr lang="kk-KZ" sz="2000" dirty="0">
                <a:latin typeface="Times New Roman" panose="02020603050405020304" pitchFamily="18" charset="0"/>
                <a:cs typeface="Times New Roman" panose="02020603050405020304" pitchFamily="18" charset="0"/>
              </a:rPr>
            </a:br>
            <a:r>
              <a:rPr lang="kk-KZ" sz="2000" dirty="0" smtClean="0">
                <a:latin typeface="Times New Roman" panose="02020603050405020304" pitchFamily="18" charset="0"/>
                <a:cs typeface="Times New Roman" panose="02020603050405020304" pitchFamily="18" charset="0"/>
              </a:rPr>
              <a:t/>
            </a:r>
            <a:br>
              <a:rPr lang="kk-KZ" sz="2000" dirty="0" smtClean="0">
                <a:latin typeface="Times New Roman" panose="02020603050405020304" pitchFamily="18" charset="0"/>
                <a:cs typeface="Times New Roman" panose="02020603050405020304" pitchFamily="18" charset="0"/>
              </a:rPr>
            </a:br>
            <a:r>
              <a:rPr lang="kk-KZ" sz="2000" dirty="0">
                <a:latin typeface="Times New Roman" panose="02020603050405020304" pitchFamily="18" charset="0"/>
                <a:cs typeface="Times New Roman" panose="02020603050405020304" pitchFamily="18" charset="0"/>
              </a:rPr>
              <a:t/>
            </a:r>
            <a:br>
              <a:rPr lang="kk-KZ" sz="2000" dirty="0">
                <a:latin typeface="Times New Roman" panose="02020603050405020304" pitchFamily="18" charset="0"/>
                <a:cs typeface="Times New Roman" panose="02020603050405020304" pitchFamily="18" charset="0"/>
              </a:rPr>
            </a:br>
            <a:r>
              <a:rPr lang="kk-KZ" sz="2000" dirty="0" smtClean="0">
                <a:latin typeface="Times New Roman" panose="02020603050405020304" pitchFamily="18" charset="0"/>
                <a:cs typeface="Times New Roman" panose="02020603050405020304" pitchFamily="18" charset="0"/>
              </a:rPr>
              <a:t/>
            </a:r>
            <a:br>
              <a:rPr lang="kk-KZ" sz="2000" dirty="0" smtClean="0">
                <a:latin typeface="Times New Roman" panose="02020603050405020304" pitchFamily="18" charset="0"/>
                <a:cs typeface="Times New Roman" panose="02020603050405020304" pitchFamily="18" charset="0"/>
              </a:rPr>
            </a:br>
            <a:r>
              <a:rPr lang="kk-KZ" sz="2000" dirty="0">
                <a:latin typeface="Times New Roman" panose="02020603050405020304" pitchFamily="18" charset="0"/>
                <a:cs typeface="Times New Roman" panose="02020603050405020304" pitchFamily="18" charset="0"/>
              </a:rPr>
              <a:t/>
            </a:r>
            <a:br>
              <a:rPr lang="kk-KZ" sz="2000" dirty="0">
                <a:latin typeface="Times New Roman" panose="02020603050405020304" pitchFamily="18" charset="0"/>
                <a:cs typeface="Times New Roman" panose="02020603050405020304" pitchFamily="18" charset="0"/>
              </a:rPr>
            </a:br>
            <a:r>
              <a:rPr lang="kk-KZ" sz="2000" dirty="0" smtClean="0">
                <a:latin typeface="Times New Roman" panose="02020603050405020304" pitchFamily="18" charset="0"/>
                <a:cs typeface="Times New Roman" panose="02020603050405020304" pitchFamily="18" charset="0"/>
              </a:rPr>
              <a:t/>
            </a:r>
            <a:br>
              <a:rPr lang="kk-KZ" sz="2000" dirty="0" smtClean="0">
                <a:latin typeface="Times New Roman" panose="02020603050405020304" pitchFamily="18" charset="0"/>
                <a:cs typeface="Times New Roman" panose="02020603050405020304" pitchFamily="18" charset="0"/>
              </a:rPr>
            </a:br>
            <a:r>
              <a:rPr lang="kk-KZ"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1520" y="404664"/>
            <a:ext cx="8568952" cy="2880319"/>
          </a:xfrm>
        </p:spPr>
        <p:txBody>
          <a:bodyPr>
            <a:normAutofit fontScale="85000" lnSpcReduction="20000"/>
          </a:bodyPr>
          <a:lstStyle/>
          <a:p>
            <a:pPr algn="ctr"/>
            <a:r>
              <a:rPr lang="kk-KZ" sz="4800" b="1" dirty="0" smtClean="0">
                <a:solidFill>
                  <a:srgbClr val="FF0000"/>
                </a:solidFill>
                <a:latin typeface="Times New Roman" panose="02020603050405020304" pitchFamily="18" charset="0"/>
                <a:cs typeface="Times New Roman" panose="02020603050405020304" pitchFamily="18" charset="0"/>
              </a:rPr>
              <a:t>      Өкпе, бауырды тексеру әдісі</a:t>
            </a:r>
          </a:p>
          <a:p>
            <a:pPr algn="just"/>
            <a:r>
              <a:rPr lang="kk-KZ" sz="1800" b="1" dirty="0" smtClean="0">
                <a:solidFill>
                  <a:schemeClr val="tx1"/>
                </a:solidFill>
                <a:latin typeface="Times New Roman" panose="02020603050405020304" pitchFamily="18" charset="0"/>
                <a:cs typeface="Times New Roman" panose="02020603050405020304" pitchFamily="18" charset="0"/>
              </a:rPr>
              <a:t>                      ӨКПЕ</a:t>
            </a:r>
            <a:r>
              <a:rPr lang="kk-KZ" sz="1800" b="1" dirty="0">
                <a:solidFill>
                  <a:schemeClr val="tx1"/>
                </a:solidFill>
                <a:latin typeface="Times New Roman" panose="02020603050405020304" pitchFamily="18" charset="0"/>
                <a:cs typeface="Times New Roman" panose="02020603050405020304" pitchFamily="18" charset="0"/>
              </a:rPr>
              <a:t>.</a:t>
            </a:r>
            <a:r>
              <a:rPr lang="kk-KZ" sz="1800" dirty="0">
                <a:solidFill>
                  <a:schemeClr val="tx1"/>
                </a:solidFill>
                <a:latin typeface="Times New Roman" panose="02020603050405020304" pitchFamily="18" charset="0"/>
                <a:cs typeface="Times New Roman" panose="02020603050405020304" pitchFamily="18" charset="0"/>
              </a:rPr>
              <a:t> Ең алдымен өкпе ткандерін қолмен басып тексереді, нығызданып, қатайғаны байқалса, сол жерлерінің тұсынан кеседі (паразиттер, эхинококктар, пневмония, яғни өкпенің қабынуы). Одан кейін өкпенің лимфа түйіндерін: сол жақ бронхылық, оң жақ өкпенің қосымша жарнағының түйінін, оң жақ бронхылық және барлық көкірек қуыстық лимфа түйіндерін жарып тексереді..</a:t>
            </a:r>
            <a:endParaRPr lang="ru-RU" sz="1800" dirty="0">
              <a:solidFill>
                <a:schemeClr val="tx1"/>
              </a:solidFill>
              <a:latin typeface="Times New Roman" panose="02020603050405020304" pitchFamily="18" charset="0"/>
              <a:cs typeface="Times New Roman" panose="02020603050405020304" pitchFamily="18" charset="0"/>
            </a:endParaRPr>
          </a:p>
          <a:p>
            <a:pPr algn="just"/>
            <a:r>
              <a:rPr lang="kk-KZ" sz="1800" dirty="0" smtClean="0">
                <a:solidFill>
                  <a:schemeClr val="tx1"/>
                </a:solidFill>
                <a:latin typeface="Times New Roman" panose="02020603050405020304" pitchFamily="18" charset="0"/>
                <a:cs typeface="Times New Roman" panose="02020603050405020304" pitchFamily="18" charset="0"/>
              </a:rPr>
              <a:t>Өкпені  сыртынан  ұстап , қысып байқайды, сонан соң  ұзынынан қиялап кесіп  қарайды.</a:t>
            </a:r>
          </a:p>
          <a:p>
            <a:pPr algn="just"/>
            <a:r>
              <a:rPr lang="kk-KZ" sz="1800" b="1" dirty="0">
                <a:solidFill>
                  <a:schemeClr val="tx1"/>
                </a:solidFill>
                <a:latin typeface="Times New Roman" panose="02020603050405020304" pitchFamily="18" charset="0"/>
                <a:cs typeface="Times New Roman" panose="02020603050405020304" pitchFamily="18" charset="0"/>
              </a:rPr>
              <a:t>Бауырды </a:t>
            </a:r>
            <a:r>
              <a:rPr lang="kk-KZ" sz="1800" dirty="0">
                <a:solidFill>
                  <a:schemeClr val="tx1"/>
                </a:solidFill>
                <a:latin typeface="Times New Roman" panose="02020603050405020304" pitchFamily="18" charset="0"/>
                <a:cs typeface="Times New Roman" panose="02020603050405020304" pitchFamily="18" charset="0"/>
              </a:rPr>
              <a:t>тексергенде ең алдымен лимфа түйіндерін, одан кейін өт өзектерін жарады және пышақтың қырымен өт өзектерінің ішіндегі сұйық затты (өтті) сығып </a:t>
            </a:r>
            <a:r>
              <a:rPr lang="kk-KZ" sz="1800" dirty="0" smtClean="0">
                <a:solidFill>
                  <a:schemeClr val="tx1"/>
                </a:solidFill>
                <a:latin typeface="Times New Roman" panose="02020603050405020304" pitchFamily="18" charset="0"/>
                <a:cs typeface="Times New Roman" panose="02020603050405020304" pitchFamily="18" charset="0"/>
              </a:rPr>
              <a:t>шығарады, </a:t>
            </a:r>
            <a:r>
              <a:rPr lang="kk-KZ" sz="1800" dirty="0">
                <a:solidFill>
                  <a:schemeClr val="tx1"/>
                </a:solidFill>
                <a:latin typeface="Times New Roman" panose="02020603050405020304" pitchFamily="18" charset="0"/>
                <a:cs typeface="Times New Roman" panose="02020603050405020304" pitchFamily="18" charset="0"/>
              </a:rPr>
              <a:t>оның ішінде фасциолдар, дикроцелийлер болуы мүмкін. Бауырды тексергенде эхинококктардың, іріңнің бар – жоғына, сондай-ақ бауырдың көлеміне, түсіне, жұмсақтығына назар аударады. </a:t>
            </a:r>
            <a:endParaRPr lang="ru-RU" sz="1800" dirty="0">
              <a:solidFill>
                <a:schemeClr val="tx1"/>
              </a:solidFill>
              <a:latin typeface="Times New Roman" panose="02020603050405020304" pitchFamily="18" charset="0"/>
              <a:cs typeface="Times New Roman" panose="02020603050405020304" pitchFamily="18" charset="0"/>
            </a:endParaRPr>
          </a:p>
          <a:p>
            <a:pPr algn="just"/>
            <a:endParaRPr lang="kk-KZ" sz="1800" dirty="0" smtClean="0">
              <a:latin typeface="Times New Roman" panose="02020603050405020304" pitchFamily="18" charset="0"/>
              <a:cs typeface="Times New Roman" panose="02020603050405020304" pitchFamily="18" charset="0"/>
            </a:endParaRPr>
          </a:p>
        </p:txBody>
      </p:sp>
      <p:pic>
        <p:nvPicPr>
          <p:cNvPr id="2050" name="Picture 2" descr="D:\фото семья\Лаб.сабак\IMG_01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068960"/>
            <a:ext cx="4176464" cy="36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D:\фото семья\Лаб.сабак\Айгуль007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95"/>
          <a:stretch/>
        </p:blipFill>
        <p:spPr bwMode="auto">
          <a:xfrm>
            <a:off x="4860032" y="3068960"/>
            <a:ext cx="3888431" cy="36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Рисунок 5" descr="http://fis.ru/miniformat/118327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 cy="1181100"/>
          </a:xfrm>
          <a:prstGeom prst="rect">
            <a:avLst/>
          </a:prstGeom>
          <a:noFill/>
          <a:ln>
            <a:noFill/>
          </a:ln>
        </p:spPr>
      </p:pic>
    </p:spTree>
    <p:extLst>
      <p:ext uri="{BB962C8B-B14F-4D97-AF65-F5344CB8AC3E}">
        <p14:creationId xmlns:p14="http://schemas.microsoft.com/office/powerpoint/2010/main" val="19575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143000"/>
          </a:xfrm>
        </p:spPr>
        <p:txBody>
          <a:bodyPr>
            <a:normAutofit fontScale="90000"/>
          </a:bodyPr>
          <a:lstStyle/>
          <a:p>
            <a:r>
              <a:rPr lang="kk-KZ" sz="4400" b="1" dirty="0" smtClean="0">
                <a:solidFill>
                  <a:srgbClr val="FF0000"/>
                </a:solidFill>
                <a:latin typeface="Times New Roman" panose="02020603050405020304" pitchFamily="18" charset="0"/>
                <a:cs typeface="Times New Roman" panose="02020603050405020304" pitchFamily="18" charset="0"/>
              </a:rPr>
              <a:t>           </a:t>
            </a:r>
            <a:br>
              <a:rPr lang="kk-KZ" sz="4400" b="1" dirty="0" smtClean="0">
                <a:solidFill>
                  <a:srgbClr val="FF0000"/>
                </a:solidFill>
                <a:latin typeface="Times New Roman" panose="02020603050405020304" pitchFamily="18" charset="0"/>
                <a:cs typeface="Times New Roman" panose="02020603050405020304" pitchFamily="18" charset="0"/>
              </a:rPr>
            </a:br>
            <a:r>
              <a:rPr lang="kk-KZ" sz="4400" b="1" dirty="0">
                <a:solidFill>
                  <a:srgbClr val="FF0000"/>
                </a:solidFill>
                <a:latin typeface="Times New Roman" panose="02020603050405020304" pitchFamily="18" charset="0"/>
                <a:cs typeface="Times New Roman" panose="02020603050405020304" pitchFamily="18" charset="0"/>
              </a:rPr>
              <a:t> </a:t>
            </a:r>
            <a:r>
              <a:rPr lang="kk-KZ" sz="4400" b="1" dirty="0" smtClean="0">
                <a:solidFill>
                  <a:srgbClr val="FF0000"/>
                </a:solidFill>
                <a:latin typeface="Times New Roman" panose="02020603050405020304" pitchFamily="18" charset="0"/>
                <a:cs typeface="Times New Roman" panose="02020603050405020304" pitchFamily="18" charset="0"/>
              </a:rPr>
              <a:t>           </a:t>
            </a:r>
            <a:r>
              <a:rPr lang="kk-KZ" sz="4900" b="1" dirty="0" smtClean="0">
                <a:solidFill>
                  <a:srgbClr val="FF0000"/>
                </a:solidFill>
                <a:latin typeface="Times New Roman" panose="02020603050405020304" pitchFamily="18" charset="0"/>
                <a:cs typeface="Times New Roman" panose="02020603050405020304" pitchFamily="18" charset="0"/>
              </a:rPr>
              <a:t>бауырды </a:t>
            </a:r>
            <a:r>
              <a:rPr lang="kk-KZ" sz="4900" b="1" dirty="0">
                <a:solidFill>
                  <a:srgbClr val="FF0000"/>
                </a:solidFill>
                <a:latin typeface="Times New Roman" panose="02020603050405020304" pitchFamily="18" charset="0"/>
                <a:cs typeface="Times New Roman" panose="02020603050405020304" pitchFamily="18" charset="0"/>
              </a:rPr>
              <a:t>тексеру әдісі</a:t>
            </a:r>
            <a:endParaRPr lang="ru-RU" sz="4900" dirty="0">
              <a:latin typeface="Times New Roman" panose="02020603050405020304" pitchFamily="18" charset="0"/>
              <a:cs typeface="Times New Roman" panose="02020603050405020304" pitchFamily="18" charset="0"/>
            </a:endParaRPr>
          </a:p>
        </p:txBody>
      </p:sp>
      <p:pic>
        <p:nvPicPr>
          <p:cNvPr id="3" name="Picture 2" descr="C:\Users\HOME\Desktop\галия сотка фото\IMG-20180211-WA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568952" cy="498231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descr="http://fis.ru/miniformat/118327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0648"/>
            <a:ext cx="1368152" cy="1181100"/>
          </a:xfrm>
          <a:prstGeom prst="rect">
            <a:avLst/>
          </a:prstGeom>
          <a:noFill/>
          <a:ln>
            <a:noFill/>
          </a:ln>
        </p:spPr>
      </p:pic>
    </p:spTree>
    <p:extLst>
      <p:ext uri="{BB962C8B-B14F-4D97-AF65-F5344CB8AC3E}">
        <p14:creationId xmlns:p14="http://schemas.microsoft.com/office/powerpoint/2010/main" val="386961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8887" y="188640"/>
            <a:ext cx="7125113" cy="1080121"/>
          </a:xfrm>
        </p:spPr>
        <p:txBody>
          <a:bodyPr>
            <a:normAutofit/>
          </a:bodyPr>
          <a:lstStyle/>
          <a:p>
            <a:pPr algn="ctr"/>
            <a:r>
              <a:rPr lang="kk-KZ" sz="4800" b="1" dirty="0" smtClean="0">
                <a:solidFill>
                  <a:srgbClr val="FF0000"/>
                </a:solidFill>
                <a:latin typeface="Times New Roman" pitchFamily="18" charset="0"/>
                <a:cs typeface="Times New Roman" pitchFamily="18" charset="0"/>
              </a:rPr>
              <a:t>Жүректі тексеру әдісі</a:t>
            </a:r>
            <a:endParaRPr lang="ru-RU" sz="4800" b="1" dirty="0">
              <a:solidFill>
                <a:srgbClr val="FF0000"/>
              </a:solidFill>
              <a:latin typeface="Times New Roman" pitchFamily="18" charset="0"/>
              <a:cs typeface="Times New Roman" pitchFamily="18" charset="0"/>
            </a:endParaRPr>
          </a:p>
        </p:txBody>
      </p:sp>
      <p:sp>
        <p:nvSpPr>
          <p:cNvPr id="4" name="Объект 3"/>
          <p:cNvSpPr>
            <a:spLocks noGrp="1"/>
          </p:cNvSpPr>
          <p:nvPr>
            <p:ph sz="quarter" idx="1"/>
          </p:nvPr>
        </p:nvSpPr>
        <p:spPr>
          <a:xfrm>
            <a:off x="251520" y="1196752"/>
            <a:ext cx="8892480" cy="1296144"/>
          </a:xfrm>
        </p:spPr>
        <p:txBody>
          <a:bodyPr>
            <a:noAutofit/>
          </a:bodyPr>
          <a:lstStyle/>
          <a:p>
            <a:pPr marL="0" indent="0">
              <a:buNone/>
            </a:pPr>
            <a:r>
              <a:rPr lang="kk-KZ" sz="2000" dirty="0" smtClean="0">
                <a:latin typeface="Times New Roman" panose="02020603050405020304" pitchFamily="18" charset="0"/>
                <a:cs typeface="Times New Roman" panose="02020603050405020304" pitchFamily="18" charset="0"/>
              </a:rPr>
              <a:t>                         Жүректің етін 2-3 жерден пышақпен  тіліп цистицеркозға тексереді. Жүрек қуысын ашып қарайды, қанның бар жоғын  анықтайды.</a:t>
            </a:r>
            <a:endParaRPr lang="ru-RU" sz="2000" dirty="0">
              <a:latin typeface="Times New Roman" panose="02020603050405020304" pitchFamily="18" charset="0"/>
              <a:cs typeface="Times New Roman" panose="02020603050405020304" pitchFamily="18" charset="0"/>
            </a:endParaRPr>
          </a:p>
        </p:txBody>
      </p:sp>
      <p:pic>
        <p:nvPicPr>
          <p:cNvPr id="3075" name="Picture 3" descr="D:\фото семья\Лаб.сабак\160420103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16832"/>
            <a:ext cx="7992888" cy="4752528"/>
          </a:xfrm>
          <a:prstGeom prst="rect">
            <a:avLst/>
          </a:prstGeom>
          <a:ln>
            <a:noFill/>
          </a:ln>
          <a:effectLst>
            <a:outerShdw blurRad="292100" dist="139700" dir="2700000" algn="tl" rotWithShape="0">
              <a:srgbClr val="333333">
                <a:alpha val="65000"/>
              </a:srgbClr>
            </a:outerShdw>
          </a:effectLst>
          <a:extLst/>
        </p:spPr>
      </p:pic>
      <p:pic>
        <p:nvPicPr>
          <p:cNvPr id="5" name="Рисунок 4" descr="http://static.norma.uz/images/130811_23ffa326b36f392b5f471d103c7c.jpg"/>
          <p:cNvPicPr/>
          <p:nvPr/>
        </p:nvPicPr>
        <p:blipFill>
          <a:blip r:embed="rId3" cstate="print">
            <a:extLst>
              <a:ext uri="{28A0092B-C50C-407E-A947-70E740481C1C}">
                <a14:useLocalDpi xmlns:a14="http://schemas.microsoft.com/office/drawing/2010/main" val="0"/>
              </a:ext>
            </a:extLst>
          </a:blip>
          <a:srcRect l="20908" r="23332" b="12914"/>
          <a:stretch>
            <a:fillRect/>
          </a:stretch>
        </p:blipFill>
        <p:spPr bwMode="auto">
          <a:xfrm>
            <a:off x="0" y="0"/>
            <a:ext cx="2160240" cy="1556792"/>
          </a:xfrm>
          <a:prstGeom prst="rect">
            <a:avLst/>
          </a:prstGeom>
          <a:noFill/>
          <a:ln>
            <a:noFill/>
          </a:ln>
        </p:spPr>
      </p:pic>
    </p:spTree>
    <p:extLst>
      <p:ext uri="{BB962C8B-B14F-4D97-AF65-F5344CB8AC3E}">
        <p14:creationId xmlns:p14="http://schemas.microsoft.com/office/powerpoint/2010/main" val="56852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12118"/>
            <a:ext cx="7467600" cy="1143000"/>
          </a:xfrm>
        </p:spPr>
        <p:txBody>
          <a:bodyPr>
            <a:normAutofit fontScale="90000"/>
          </a:bodyPr>
          <a:lstStyle/>
          <a:p>
            <a:r>
              <a:rPr lang="kk-KZ" sz="3200" b="1" dirty="0" smtClean="0">
                <a:solidFill>
                  <a:srgbClr val="FF0000"/>
                </a:solidFill>
                <a:latin typeface="Times New Roman" pitchFamily="18" charset="0"/>
                <a:cs typeface="Times New Roman" pitchFamily="18" charset="0"/>
              </a:rPr>
              <a:t>                  </a:t>
            </a:r>
            <a:br>
              <a:rPr lang="kk-KZ" sz="3200" b="1" dirty="0" smtClean="0">
                <a:solidFill>
                  <a:srgbClr val="FF0000"/>
                </a:solidFill>
                <a:latin typeface="Times New Roman" pitchFamily="18" charset="0"/>
                <a:cs typeface="Times New Roman" pitchFamily="18" charset="0"/>
              </a:rPr>
            </a:br>
            <a:r>
              <a:rPr lang="kk-KZ" sz="3200" b="1" dirty="0">
                <a:solidFill>
                  <a:srgbClr val="FF0000"/>
                </a:solidFill>
                <a:latin typeface="Times New Roman" pitchFamily="18" charset="0"/>
                <a:cs typeface="Times New Roman" pitchFamily="18" charset="0"/>
              </a:rPr>
              <a:t> </a:t>
            </a:r>
            <a:r>
              <a:rPr lang="kk-KZ" sz="3200" b="1" dirty="0" smtClean="0">
                <a:solidFill>
                  <a:srgbClr val="FF0000"/>
                </a:solidFill>
                <a:latin typeface="Times New Roman" pitchFamily="18" charset="0"/>
                <a:cs typeface="Times New Roman" pitchFamily="18" charset="0"/>
              </a:rPr>
              <a:t>          </a:t>
            </a:r>
            <a:r>
              <a:rPr lang="kk-KZ" sz="4800" b="1" dirty="0" smtClean="0">
                <a:solidFill>
                  <a:srgbClr val="FF0000"/>
                </a:solidFill>
                <a:latin typeface="Times New Roman" pitchFamily="18" charset="0"/>
                <a:cs typeface="Times New Roman" pitchFamily="18" charset="0"/>
              </a:rPr>
              <a:t>Жүректі </a:t>
            </a:r>
            <a:r>
              <a:rPr lang="kk-KZ" sz="4800" b="1" dirty="0">
                <a:solidFill>
                  <a:srgbClr val="FF0000"/>
                </a:solidFill>
                <a:latin typeface="Times New Roman" pitchFamily="18" charset="0"/>
                <a:cs typeface="Times New Roman" pitchFamily="18" charset="0"/>
              </a:rPr>
              <a:t>тексеру әдісі</a:t>
            </a:r>
            <a:endParaRPr lang="ru-RU" sz="4800" dirty="0"/>
          </a:p>
        </p:txBody>
      </p:sp>
      <p:pic>
        <p:nvPicPr>
          <p:cNvPr id="3074" name="Picture 2" descr="C:\Users\HOME\Desktop\галия сотка фото\IMG-20180211-WA000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31640" y="1531640"/>
            <a:ext cx="6942451" cy="487362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http://static.norma.uz/images/130811_23ffa326b36f392b5f471d103c7c.jpg"/>
          <p:cNvPicPr/>
          <p:nvPr/>
        </p:nvPicPr>
        <p:blipFill>
          <a:blip r:embed="rId3" cstate="print">
            <a:extLst>
              <a:ext uri="{28A0092B-C50C-407E-A947-70E740481C1C}">
                <a14:useLocalDpi xmlns:a14="http://schemas.microsoft.com/office/drawing/2010/main" val="0"/>
              </a:ext>
            </a:extLst>
          </a:blip>
          <a:srcRect l="20908" r="23332" b="12914"/>
          <a:stretch>
            <a:fillRect/>
          </a:stretch>
        </p:blipFill>
        <p:spPr bwMode="auto">
          <a:xfrm flipH="1">
            <a:off x="0" y="260648"/>
            <a:ext cx="2051720" cy="1296144"/>
          </a:xfrm>
          <a:prstGeom prst="rect">
            <a:avLst/>
          </a:prstGeom>
          <a:noFill/>
          <a:ln>
            <a:noFill/>
          </a:ln>
        </p:spPr>
      </p:pic>
    </p:spTree>
    <p:extLst>
      <p:ext uri="{BB962C8B-B14F-4D97-AF65-F5344CB8AC3E}">
        <p14:creationId xmlns:p14="http://schemas.microsoft.com/office/powerpoint/2010/main" val="3392880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237</TotalTime>
  <Words>273</Words>
  <Application>Microsoft Office PowerPoint</Application>
  <PresentationFormat>Экран (4:3)</PresentationFormat>
  <Paragraphs>20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Эркер</vt:lpstr>
      <vt:lpstr>  Мүйізді ірі қара   малының ұшасы  мен ішкі  мүшелерін  сойғаннан  кейінгі тексеру әдістері </vt:lpstr>
      <vt:lpstr>Презентация PowerPoint</vt:lpstr>
      <vt:lpstr>Ветеринарлық – санитар тобы  </vt:lpstr>
      <vt:lpstr>Басты тексеру әдістері</vt:lpstr>
      <vt:lpstr>       . </vt:lpstr>
      <vt:lpstr>                        бауырды тексеру әдісі</vt:lpstr>
      <vt:lpstr>Жүректі тексеру әдісі</vt:lpstr>
      <vt:lpstr>                              Жүректі тексеру әдісі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 тақырыбы:  Мүйізді ірі қара   малының ұшасы  мен ішкі  мүшелерін  сойғаннан  кейінгі тексеру әдістері </dc:title>
  <dc:creator>HOME</dc:creator>
  <cp:lastModifiedBy>HOME</cp:lastModifiedBy>
  <cp:revision>27</cp:revision>
  <dcterms:created xsi:type="dcterms:W3CDTF">2018-01-30T04:15:27Z</dcterms:created>
  <dcterms:modified xsi:type="dcterms:W3CDTF">2018-06-14T09:39:30Z</dcterms:modified>
</cp:coreProperties>
</file>