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3" r:id="rId2"/>
    <p:sldId id="284" r:id="rId3"/>
    <p:sldId id="285" r:id="rId4"/>
    <p:sldId id="286" r:id="rId5"/>
    <p:sldId id="287" r:id="rId6"/>
    <p:sldId id="288" r:id="rId7"/>
    <p:sldId id="289" r:id="rId8"/>
    <p:sldId id="278" r:id="rId9"/>
    <p:sldId id="270" r:id="rId10"/>
    <p:sldId id="279" r:id="rId11"/>
    <p:sldId id="275" r:id="rId12"/>
    <p:sldId id="271" r:id="rId13"/>
    <p:sldId id="280" r:id="rId14"/>
    <p:sldId id="272" r:id="rId15"/>
    <p:sldId id="258" r:id="rId16"/>
    <p:sldId id="260" r:id="rId17"/>
    <p:sldId id="264" r:id="rId18"/>
    <p:sldId id="281" r:id="rId19"/>
    <p:sldId id="273" r:id="rId20"/>
    <p:sldId id="290" r:id="rId21"/>
    <p:sldId id="294" r:id="rId22"/>
    <p:sldId id="291" r:id="rId23"/>
    <p:sldId id="292" r:id="rId24"/>
    <p:sldId id="293" r:id="rId25"/>
    <p:sldId id="295" r:id="rId26"/>
    <p:sldId id="296" r:id="rId27"/>
    <p:sldId id="297" r:id="rId28"/>
    <p:sldId id="298" r:id="rId29"/>
    <p:sldId id="299" r:id="rId30"/>
    <p:sldId id="300" r:id="rId31"/>
    <p:sldId id="301" r:id="rId32"/>
    <p:sldId id="302" r:id="rId33"/>
    <p:sldId id="303" r:id="rId34"/>
    <p:sldId id="304" r:id="rId35"/>
    <p:sldId id="305"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1" d="100"/>
          <a:sy n="61" d="100"/>
        </p:scale>
        <p:origin x="-756"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091C3-4084-4776-A131-3EF6A8C52A14}" type="datetimeFigureOut">
              <a:rPr lang="ru-RU" smtClean="0"/>
              <a:pPr/>
              <a:t>19.01.2017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5A96F0-2459-4E5B-AB86-13865F62988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5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User\Мои документы\гулнар апай семинар\анимашки\биология\ptica-88.gif"/>
          <p:cNvPicPr>
            <a:picLocks noChangeAspect="1" noChangeArrowheads="1" noCrop="1"/>
          </p:cNvPicPr>
          <p:nvPr/>
        </p:nvPicPr>
        <p:blipFill>
          <a:blip r:embed="rId2"/>
          <a:srcRect/>
          <a:stretch>
            <a:fillRect/>
          </a:stretch>
        </p:blipFill>
        <p:spPr bwMode="auto">
          <a:xfrm>
            <a:off x="7429520" y="4019553"/>
            <a:ext cx="1924034" cy="2838447"/>
          </a:xfrm>
          <a:prstGeom prst="rect">
            <a:avLst/>
          </a:prstGeom>
          <a:noFill/>
          <a:ln w="9525">
            <a:noFill/>
            <a:miter lim="800000"/>
            <a:headEnd/>
            <a:tailEnd/>
          </a:ln>
        </p:spPr>
      </p:pic>
      <p:sp>
        <p:nvSpPr>
          <p:cNvPr id="7" name="Прямоугольник 6"/>
          <p:cNvSpPr/>
          <p:nvPr/>
        </p:nvSpPr>
        <p:spPr>
          <a:xfrm>
            <a:off x="1785918" y="1000108"/>
            <a:ext cx="5929354" cy="3000396"/>
          </a:xfrm>
          <a:prstGeom prst="rect">
            <a:avLst/>
          </a:prstGeom>
          <a:noFill/>
        </p:spPr>
        <p:txBody>
          <a:bodyPr>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Lesson</a:t>
            </a: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fontAlgn="auto">
              <a:spcBef>
                <a:spcPts val="0"/>
              </a:spcBef>
              <a:spcAft>
                <a:spcPts val="0"/>
              </a:spcAft>
              <a:defRP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”Customs and traditions of Kazakhstan and Great Britain”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85794"/>
            <a:ext cx="4429155" cy="1384995"/>
          </a:xfrm>
          <a:prstGeom prst="rect">
            <a:avLst/>
          </a:prstGeom>
          <a:noFill/>
        </p:spPr>
        <p:txBody>
          <a:bodyPr wrap="square" rtlCol="0">
            <a:spAutoFit/>
          </a:bodyPr>
          <a:lstStyle/>
          <a:p>
            <a:r>
              <a:rPr lang="en-US" sz="2800" dirty="0" smtClean="0">
                <a:latin typeface="Monotype Corsiva" pitchFamily="66" charset="0"/>
              </a:rPr>
              <a:t>If </a:t>
            </a:r>
            <a:r>
              <a:rPr lang="en-US" sz="2800" b="1" dirty="0" smtClean="0">
                <a:solidFill>
                  <a:srgbClr val="0070C0"/>
                </a:solidFill>
                <a:latin typeface="Monotype Corsiva" pitchFamily="66" charset="0"/>
              </a:rPr>
              <a:t>a dog  </a:t>
            </a:r>
            <a:r>
              <a:rPr lang="en-US" sz="2800" dirty="0" smtClean="0">
                <a:latin typeface="Monotype Corsiva" pitchFamily="66" charset="0"/>
              </a:rPr>
              <a:t>follows a horseman leaving his village, people would not try to force it back. </a:t>
            </a:r>
            <a:endParaRPr lang="ru-RU" sz="2800" dirty="0">
              <a:latin typeface="Monotype Corsiva" pitchFamily="66" charset="0"/>
            </a:endParaRPr>
          </a:p>
        </p:txBody>
      </p:sp>
      <p:pic>
        <p:nvPicPr>
          <p:cNvPr id="3" name="Рисунок 2" descr="C:\Users\User\Pictures\068_b.jpg"/>
          <p:cNvPicPr/>
          <p:nvPr/>
        </p:nvPicPr>
        <p:blipFill>
          <a:blip r:embed="rId2" cstate="print"/>
          <a:srcRect/>
          <a:stretch>
            <a:fillRect/>
          </a:stretch>
        </p:blipFill>
        <p:spPr bwMode="auto">
          <a:xfrm>
            <a:off x="5072066" y="642918"/>
            <a:ext cx="3386372" cy="2243470"/>
          </a:xfrm>
          <a:prstGeom prst="rect">
            <a:avLst/>
          </a:prstGeom>
          <a:noFill/>
          <a:ln w="9525">
            <a:noFill/>
            <a:miter lim="800000"/>
            <a:headEnd/>
            <a:tailEnd/>
          </a:ln>
        </p:spPr>
      </p:pic>
      <p:pic>
        <p:nvPicPr>
          <p:cNvPr id="1027" name="Picture 3" descr="C:\Users\User\Pictures\1342515062_31.jpg"/>
          <p:cNvPicPr>
            <a:picLocks noChangeAspect="1" noChangeArrowheads="1"/>
          </p:cNvPicPr>
          <p:nvPr/>
        </p:nvPicPr>
        <p:blipFill>
          <a:blip r:embed="rId3"/>
          <a:srcRect/>
          <a:stretch>
            <a:fillRect/>
          </a:stretch>
        </p:blipFill>
        <p:spPr bwMode="auto">
          <a:xfrm>
            <a:off x="928662" y="2714620"/>
            <a:ext cx="2857520" cy="3869327"/>
          </a:xfrm>
          <a:prstGeom prst="rect">
            <a:avLst/>
          </a:prstGeom>
          <a:noFill/>
        </p:spPr>
      </p:pic>
      <p:sp>
        <p:nvSpPr>
          <p:cNvPr id="6" name="TextBox 5"/>
          <p:cNvSpPr txBox="1"/>
          <p:nvPr/>
        </p:nvSpPr>
        <p:spPr>
          <a:xfrm>
            <a:off x="4214810" y="3500438"/>
            <a:ext cx="4357718" cy="1384995"/>
          </a:xfrm>
          <a:prstGeom prst="rect">
            <a:avLst/>
          </a:prstGeom>
          <a:noFill/>
        </p:spPr>
        <p:txBody>
          <a:bodyPr wrap="square" rtlCol="0">
            <a:spAutoFit/>
          </a:bodyPr>
          <a:lstStyle/>
          <a:p>
            <a:r>
              <a:rPr lang="en-US" sz="2800" dirty="0" smtClean="0">
                <a:latin typeface="Monotype Corsiva" pitchFamily="66" charset="0"/>
              </a:rPr>
              <a:t>The dog is devoted to its owner, and if it wants to go with him it means he will have a happy trip.</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http://womanway.com.ua/published/publicdata/WOMANWAY/attachments/SC/storage/images/health/80510093162b0e9392af43a523ec2288.jpg"/>
          <p:cNvSpPr>
            <a:spLocks noChangeAspect="1" noChangeArrowheads="1"/>
          </p:cNvSpPr>
          <p:nvPr/>
        </p:nvSpPr>
        <p:spPr bwMode="auto">
          <a:xfrm>
            <a:off x="155575" y="-1889125"/>
            <a:ext cx="5438775" cy="394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http://womanway.com.ua/published/publicdata/WOMANWAY/attachments/SC/storage/images/health/80510093162b0e9392af43a523ec2288.jpg"/>
          <p:cNvSpPr>
            <a:spLocks noChangeAspect="1" noChangeArrowheads="1"/>
          </p:cNvSpPr>
          <p:nvPr/>
        </p:nvSpPr>
        <p:spPr bwMode="auto">
          <a:xfrm>
            <a:off x="63500" y="-136525"/>
            <a:ext cx="5438775" cy="39433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2" name="Picture 6" descr="http://tanin-mir.ru/wp-content/uploads/2013/11/111.jpg"/>
          <p:cNvPicPr>
            <a:picLocks noChangeAspect="1" noChangeArrowheads="1"/>
          </p:cNvPicPr>
          <p:nvPr/>
        </p:nvPicPr>
        <p:blipFill>
          <a:blip r:embed="rId2"/>
          <a:srcRect/>
          <a:stretch>
            <a:fillRect/>
          </a:stretch>
        </p:blipFill>
        <p:spPr bwMode="auto">
          <a:xfrm>
            <a:off x="1214414" y="3357562"/>
            <a:ext cx="6929486" cy="3067050"/>
          </a:xfrm>
          <a:prstGeom prst="rect">
            <a:avLst/>
          </a:prstGeom>
          <a:noFill/>
        </p:spPr>
      </p:pic>
      <p:pic>
        <p:nvPicPr>
          <p:cNvPr id="5" name="Рисунок 4" descr="C:\Users\User\Pictures\80510093162b0e9392af43a523ec2288.jpg"/>
          <p:cNvPicPr/>
          <p:nvPr/>
        </p:nvPicPr>
        <p:blipFill>
          <a:blip r:embed="rId3"/>
          <a:srcRect/>
          <a:stretch>
            <a:fillRect/>
          </a:stretch>
        </p:blipFill>
        <p:spPr bwMode="auto">
          <a:xfrm>
            <a:off x="5357818" y="571480"/>
            <a:ext cx="2904717" cy="2105247"/>
          </a:xfrm>
          <a:prstGeom prst="rect">
            <a:avLst/>
          </a:prstGeom>
          <a:noFill/>
          <a:ln w="9525">
            <a:noFill/>
            <a:miter lim="800000"/>
            <a:headEnd/>
            <a:tailEnd/>
          </a:ln>
        </p:spPr>
      </p:pic>
      <p:sp>
        <p:nvSpPr>
          <p:cNvPr id="6" name="TextBox 5"/>
          <p:cNvSpPr txBox="1"/>
          <p:nvPr/>
        </p:nvSpPr>
        <p:spPr>
          <a:xfrm>
            <a:off x="714348" y="500042"/>
            <a:ext cx="3929091" cy="2246769"/>
          </a:xfrm>
          <a:prstGeom prst="rect">
            <a:avLst/>
          </a:prstGeom>
          <a:noFill/>
        </p:spPr>
        <p:txBody>
          <a:bodyPr wrap="square" rtlCol="0">
            <a:spAutoFit/>
          </a:bodyPr>
          <a:lstStyle/>
          <a:p>
            <a:r>
              <a:rPr lang="en-US" sz="2800" b="1" dirty="0" smtClean="0">
                <a:solidFill>
                  <a:srgbClr val="0070C0"/>
                </a:solidFill>
                <a:latin typeface="Monotype Corsiva" pitchFamily="66" charset="0"/>
              </a:rPr>
              <a:t>A pregnant woman </a:t>
            </a:r>
            <a:r>
              <a:rPr lang="en-US" sz="2800" dirty="0" smtClean="0">
                <a:latin typeface="Monotype Corsiva" pitchFamily="66" charset="0"/>
              </a:rPr>
              <a:t>cannot have a haircut because it may hurt her motherhood, and the happiness of the child she is having.</a:t>
            </a:r>
            <a:endParaRPr lang="ru-RU" sz="2800" dirty="0">
              <a:latin typeface="Monotype Corsiva" pitchFamily="66" charset="0"/>
            </a:endParaRPr>
          </a:p>
        </p:txBody>
      </p:sp>
      <p:cxnSp>
        <p:nvCxnSpPr>
          <p:cNvPr id="8" name="Прямая соединительная линия 7"/>
          <p:cNvCxnSpPr/>
          <p:nvPr/>
        </p:nvCxnSpPr>
        <p:spPr>
          <a:xfrm>
            <a:off x="5143504" y="428604"/>
            <a:ext cx="3286148" cy="23574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Прямая соединительная линия 8"/>
          <p:cNvCxnSpPr/>
          <p:nvPr/>
        </p:nvCxnSpPr>
        <p:spPr>
          <a:xfrm rot="10800000" flipV="1">
            <a:off x="5214942" y="428604"/>
            <a:ext cx="3214710" cy="2357454"/>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ser\Pictures\post40big4.jpg"/>
          <p:cNvPicPr>
            <a:picLocks noChangeAspect="1" noChangeArrowheads="1"/>
          </p:cNvPicPr>
          <p:nvPr/>
        </p:nvPicPr>
        <p:blipFill>
          <a:blip r:embed="rId2"/>
          <a:srcRect/>
          <a:stretch>
            <a:fillRect/>
          </a:stretch>
        </p:blipFill>
        <p:spPr bwMode="auto">
          <a:xfrm>
            <a:off x="4929190" y="428604"/>
            <a:ext cx="4071966" cy="2857505"/>
          </a:xfrm>
          <a:prstGeom prst="rect">
            <a:avLst/>
          </a:prstGeom>
          <a:noFill/>
        </p:spPr>
      </p:pic>
      <p:pic>
        <p:nvPicPr>
          <p:cNvPr id="1029" name="Picture 5" descr="C:\Users\User\Pictures\post40big3.jpg"/>
          <p:cNvPicPr>
            <a:picLocks noChangeAspect="1" noChangeArrowheads="1"/>
          </p:cNvPicPr>
          <p:nvPr/>
        </p:nvPicPr>
        <p:blipFill>
          <a:blip r:embed="rId3"/>
          <a:srcRect/>
          <a:stretch>
            <a:fillRect/>
          </a:stretch>
        </p:blipFill>
        <p:spPr bwMode="auto">
          <a:xfrm>
            <a:off x="571472" y="3786190"/>
            <a:ext cx="3714776" cy="2850207"/>
          </a:xfrm>
          <a:prstGeom prst="rect">
            <a:avLst/>
          </a:prstGeom>
          <a:noFill/>
        </p:spPr>
      </p:pic>
      <p:sp>
        <p:nvSpPr>
          <p:cNvPr id="4" name="TextBox 3"/>
          <p:cNvSpPr txBox="1"/>
          <p:nvPr/>
        </p:nvSpPr>
        <p:spPr>
          <a:xfrm>
            <a:off x="4714876" y="4143380"/>
            <a:ext cx="4143404" cy="2308324"/>
          </a:xfrm>
          <a:prstGeom prst="rect">
            <a:avLst/>
          </a:prstGeom>
          <a:noFill/>
        </p:spPr>
        <p:txBody>
          <a:bodyPr wrap="square" rtlCol="0">
            <a:spAutoFit/>
          </a:bodyPr>
          <a:lstStyle/>
          <a:p>
            <a:r>
              <a:rPr lang="en-US" sz="2400" b="1" dirty="0" smtClean="0">
                <a:solidFill>
                  <a:srgbClr val="0070C0"/>
                </a:solidFill>
                <a:latin typeface="Monotype Corsiva" pitchFamily="66" charset="0"/>
              </a:rPr>
              <a:t>Breakfast </a:t>
            </a:r>
            <a:r>
              <a:rPr lang="en-US" sz="2400" dirty="0" smtClean="0">
                <a:latin typeface="Monotype Corsiva" pitchFamily="66" charset="0"/>
              </a:rPr>
              <a:t>is the beginning of a day. Kazakh believe that a good and well prepared breakfast eaten in a good </a:t>
            </a:r>
            <a:r>
              <a:rPr lang="en-US" sz="2400" dirty="0" err="1" smtClean="0">
                <a:latin typeface="Monotype Corsiva" pitchFamily="66" charset="0"/>
              </a:rPr>
              <a:t>humoured</a:t>
            </a:r>
            <a:r>
              <a:rPr lang="en-US" sz="2400" dirty="0" smtClean="0">
                <a:latin typeface="Monotype Corsiva" pitchFamily="66" charset="0"/>
              </a:rPr>
              <a:t> atmosphere can be a good beginning for a successful and fruitful day.</a:t>
            </a:r>
            <a:endParaRPr lang="ru-RU" sz="2400" dirty="0">
              <a:latin typeface="Monotype Corsiva" pitchFamily="66" charset="0"/>
            </a:endParaRPr>
          </a:p>
        </p:txBody>
      </p:sp>
      <p:sp>
        <p:nvSpPr>
          <p:cNvPr id="6" name="TextBox 5"/>
          <p:cNvSpPr txBox="1"/>
          <p:nvPr/>
        </p:nvSpPr>
        <p:spPr>
          <a:xfrm>
            <a:off x="285720" y="214290"/>
            <a:ext cx="4429156" cy="3416320"/>
          </a:xfrm>
          <a:prstGeom prst="rect">
            <a:avLst/>
          </a:prstGeom>
          <a:noFill/>
        </p:spPr>
        <p:txBody>
          <a:bodyPr wrap="square" rtlCol="0">
            <a:spAutoFit/>
          </a:bodyPr>
          <a:lstStyle/>
          <a:p>
            <a:pPr algn="just"/>
            <a:r>
              <a:rPr lang="en-US" sz="2400" dirty="0" smtClean="0">
                <a:latin typeface="Monotype Corsiva" pitchFamily="66" charset="0"/>
              </a:rPr>
              <a:t>If you have </a:t>
            </a:r>
            <a:r>
              <a:rPr lang="en-US" sz="2400" b="1" dirty="0" smtClean="0">
                <a:solidFill>
                  <a:srgbClr val="0070C0"/>
                </a:solidFill>
                <a:latin typeface="Monotype Corsiva" pitchFamily="66" charset="0"/>
              </a:rPr>
              <a:t>a visitor </a:t>
            </a:r>
            <a:r>
              <a:rPr lang="en-US" sz="2400" dirty="0" smtClean="0">
                <a:latin typeface="Monotype Corsiva" pitchFamily="66" charset="0"/>
              </a:rPr>
              <a:t>during your breakfast, he or she must have some of your food. There is a saying: “One cannot ignore the morning meal” and “If you  don’t have breakfast, the community will refuse you”. Therefore , a morning guest can leave your home after he or she has tried some of your food. “Food is men’s support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4"/>
            <a:ext cx="6000824" cy="954107"/>
          </a:xfrm>
          <a:prstGeom prst="rect">
            <a:avLst/>
          </a:prstGeom>
          <a:noFill/>
        </p:spPr>
        <p:txBody>
          <a:bodyPr wrap="square" rtlCol="0">
            <a:spAutoFit/>
          </a:bodyPr>
          <a:lstStyle/>
          <a:p>
            <a:r>
              <a:rPr lang="en-US" sz="2800" dirty="0" smtClean="0">
                <a:latin typeface="Monotype Corsiva" pitchFamily="66" charset="0"/>
              </a:rPr>
              <a:t>Kazakhs are always careful with </a:t>
            </a:r>
            <a:r>
              <a:rPr lang="en-US" sz="2800" b="1" dirty="0" smtClean="0">
                <a:solidFill>
                  <a:srgbClr val="0070C0"/>
                </a:solidFill>
                <a:latin typeface="Monotype Corsiva" pitchFamily="66" charset="0"/>
              </a:rPr>
              <a:t>salt</a:t>
            </a:r>
            <a:r>
              <a:rPr lang="en-US" sz="2800" dirty="0" smtClean="0">
                <a:latin typeface="Monotype Corsiva" pitchFamily="66" charset="0"/>
              </a:rPr>
              <a:t>. Food would be tasteless without salt. </a:t>
            </a:r>
            <a:endParaRPr lang="ru-RU" sz="2800" dirty="0">
              <a:latin typeface="Monotype Corsiva" pitchFamily="66" charset="0"/>
            </a:endParaRPr>
          </a:p>
        </p:txBody>
      </p:sp>
      <p:pic>
        <p:nvPicPr>
          <p:cNvPr id="2050" name="Picture 2" descr="C:\Users\User\Pictures\neobyichnyie-sueveriya-svyazannyie-s-edoj.jpg"/>
          <p:cNvPicPr>
            <a:picLocks noChangeAspect="1" noChangeArrowheads="1"/>
          </p:cNvPicPr>
          <p:nvPr/>
        </p:nvPicPr>
        <p:blipFill>
          <a:blip r:embed="rId2"/>
          <a:srcRect/>
          <a:stretch>
            <a:fillRect/>
          </a:stretch>
        </p:blipFill>
        <p:spPr bwMode="auto">
          <a:xfrm>
            <a:off x="357158" y="1643050"/>
            <a:ext cx="2494555" cy="2152645"/>
          </a:xfrm>
          <a:prstGeom prst="rect">
            <a:avLst/>
          </a:prstGeom>
          <a:noFill/>
        </p:spPr>
      </p:pic>
      <p:pic>
        <p:nvPicPr>
          <p:cNvPr id="2051" name="Picture 3" descr="C:\Users\User\Pictures\1270347909_1.jpg"/>
          <p:cNvPicPr>
            <a:picLocks noChangeAspect="1" noChangeArrowheads="1"/>
          </p:cNvPicPr>
          <p:nvPr/>
        </p:nvPicPr>
        <p:blipFill>
          <a:blip r:embed="rId3"/>
          <a:srcRect/>
          <a:stretch>
            <a:fillRect/>
          </a:stretch>
        </p:blipFill>
        <p:spPr bwMode="auto">
          <a:xfrm>
            <a:off x="6286512" y="4214818"/>
            <a:ext cx="2569172" cy="2219327"/>
          </a:xfrm>
          <a:prstGeom prst="rect">
            <a:avLst/>
          </a:prstGeom>
          <a:noFill/>
        </p:spPr>
      </p:pic>
      <p:pic>
        <p:nvPicPr>
          <p:cNvPr id="2052" name="Picture 4" descr="D:\АНГЛИЙСКИЙ ЯЗЫК\МЕТ.КОПИЛКА\КАРТИНКИ - копия\kazy.jpg"/>
          <p:cNvPicPr>
            <a:picLocks noChangeAspect="1" noChangeArrowheads="1"/>
          </p:cNvPicPr>
          <p:nvPr/>
        </p:nvPicPr>
        <p:blipFill>
          <a:blip r:embed="rId4"/>
          <a:srcRect/>
          <a:stretch>
            <a:fillRect/>
          </a:stretch>
        </p:blipFill>
        <p:spPr bwMode="auto">
          <a:xfrm>
            <a:off x="3214678" y="2857496"/>
            <a:ext cx="2786082" cy="1964188"/>
          </a:xfrm>
          <a:prstGeom prst="rect">
            <a:avLst/>
          </a:prstGeom>
          <a:noFill/>
        </p:spPr>
      </p:pic>
      <p:sp>
        <p:nvSpPr>
          <p:cNvPr id="6" name="TextBox 5"/>
          <p:cNvSpPr txBox="1"/>
          <p:nvPr/>
        </p:nvSpPr>
        <p:spPr>
          <a:xfrm>
            <a:off x="3286116" y="1857364"/>
            <a:ext cx="5429288" cy="954107"/>
          </a:xfrm>
          <a:prstGeom prst="rect">
            <a:avLst/>
          </a:prstGeom>
          <a:noFill/>
        </p:spPr>
        <p:txBody>
          <a:bodyPr wrap="square" rtlCol="0">
            <a:spAutoFit/>
          </a:bodyPr>
          <a:lstStyle/>
          <a:p>
            <a:r>
              <a:rPr lang="en-US" sz="2800" dirty="0" smtClean="0">
                <a:latin typeface="Monotype Corsiva" pitchFamily="66" charset="0"/>
              </a:rPr>
              <a:t>Kazakh’s believe that “the essence of food is in its salt”.</a:t>
            </a:r>
            <a:endParaRPr lang="ru-RU" sz="2800" dirty="0"/>
          </a:p>
        </p:txBody>
      </p:sp>
      <p:sp>
        <p:nvSpPr>
          <p:cNvPr id="7" name="TextBox 6"/>
          <p:cNvSpPr txBox="1"/>
          <p:nvPr/>
        </p:nvSpPr>
        <p:spPr>
          <a:xfrm>
            <a:off x="500034" y="5072074"/>
            <a:ext cx="5357850" cy="1384995"/>
          </a:xfrm>
          <a:prstGeom prst="rect">
            <a:avLst/>
          </a:prstGeom>
          <a:noFill/>
        </p:spPr>
        <p:txBody>
          <a:bodyPr wrap="square" rtlCol="0">
            <a:spAutoFit/>
          </a:bodyPr>
          <a:lstStyle/>
          <a:p>
            <a:r>
              <a:rPr lang="en-US" sz="2800" dirty="0" smtClean="0">
                <a:latin typeface="Monotype Corsiva" pitchFamily="66" charset="0"/>
              </a:rPr>
              <a:t>Lives of those who have been careless with salt will become salty and bitter until the salt spilt by them dries out.</a:t>
            </a: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post30big144.jpg"/>
          <p:cNvPicPr>
            <a:picLocks noChangeAspect="1" noChangeArrowheads="1"/>
          </p:cNvPicPr>
          <p:nvPr/>
        </p:nvPicPr>
        <p:blipFill>
          <a:blip r:embed="rId2"/>
          <a:srcRect/>
          <a:stretch>
            <a:fillRect/>
          </a:stretch>
        </p:blipFill>
        <p:spPr bwMode="auto">
          <a:xfrm>
            <a:off x="214282" y="2714620"/>
            <a:ext cx="8643998" cy="3976702"/>
          </a:xfrm>
          <a:prstGeom prst="rect">
            <a:avLst/>
          </a:prstGeom>
          <a:noFill/>
          <a:effectLst>
            <a:softEdge rad="127000"/>
          </a:effectLst>
        </p:spPr>
      </p:pic>
      <p:pic>
        <p:nvPicPr>
          <p:cNvPr id="2051" name="Picture 3" descr="C:\Users\User\Pictures\post30big47.jpg"/>
          <p:cNvPicPr>
            <a:picLocks noChangeAspect="1" noChangeArrowheads="1"/>
          </p:cNvPicPr>
          <p:nvPr/>
        </p:nvPicPr>
        <p:blipFill>
          <a:blip r:embed="rId3"/>
          <a:srcRect/>
          <a:stretch>
            <a:fillRect/>
          </a:stretch>
        </p:blipFill>
        <p:spPr bwMode="auto">
          <a:xfrm>
            <a:off x="5715008" y="357166"/>
            <a:ext cx="2657974" cy="2206805"/>
          </a:xfrm>
          <a:prstGeom prst="rect">
            <a:avLst/>
          </a:prstGeom>
          <a:noFill/>
          <a:effectLst>
            <a:softEdge rad="127000"/>
          </a:effectLst>
        </p:spPr>
      </p:pic>
      <p:sp>
        <p:nvSpPr>
          <p:cNvPr id="4" name="TextBox 3"/>
          <p:cNvSpPr txBox="1"/>
          <p:nvPr/>
        </p:nvSpPr>
        <p:spPr>
          <a:xfrm>
            <a:off x="500034" y="357166"/>
            <a:ext cx="4572032" cy="2677656"/>
          </a:xfrm>
          <a:prstGeom prst="rect">
            <a:avLst/>
          </a:prstGeom>
          <a:noFill/>
        </p:spPr>
        <p:txBody>
          <a:bodyPr wrap="square" rtlCol="0">
            <a:spAutoFit/>
          </a:bodyPr>
          <a:lstStyle/>
          <a:p>
            <a:r>
              <a:rPr lang="en-US" sz="2800" b="1" dirty="0" smtClean="0">
                <a:solidFill>
                  <a:srgbClr val="0070C0"/>
                </a:solidFill>
                <a:latin typeface="Monotype Corsiva" pitchFamily="66" charset="0"/>
              </a:rPr>
              <a:t>A cauldron/</a:t>
            </a:r>
            <a:r>
              <a:rPr lang="en-US" sz="2800" b="1" dirty="0" err="1" smtClean="0">
                <a:solidFill>
                  <a:srgbClr val="0070C0"/>
                </a:solidFill>
                <a:latin typeface="Monotype Corsiva" pitchFamily="66" charset="0"/>
              </a:rPr>
              <a:t>kazan</a:t>
            </a:r>
            <a:r>
              <a:rPr lang="en-US" sz="2800" b="1" dirty="0" smtClean="0">
                <a:solidFill>
                  <a:srgbClr val="0070C0"/>
                </a:solidFill>
                <a:latin typeface="Monotype Corsiva" pitchFamily="66" charset="0"/>
              </a:rPr>
              <a:t> </a:t>
            </a:r>
            <a:r>
              <a:rPr lang="en-US" sz="2800" dirty="0" smtClean="0">
                <a:latin typeface="Monotype Corsiva" pitchFamily="66" charset="0"/>
              </a:rPr>
              <a:t>can not be left facing the entrance  door. It is bad luck if a cauldron slips and falls. It means your destiny is escaping , your very well-being is lost, food becomes scanty.</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990600" y="1000108"/>
            <a:ext cx="76200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70C0"/>
                </a:solidFill>
                <a:effectLst/>
                <a:latin typeface="Segoe Print" pitchFamily="2" charset="0"/>
                <a:cs typeface="Times New Roman" pitchFamily="18" charset="0"/>
              </a:rPr>
              <a:t>British stereotypes,  </a:t>
            </a:r>
            <a:r>
              <a:rPr lang="en-US" sz="5400" b="1" dirty="0" smtClean="0">
                <a:solidFill>
                  <a:srgbClr val="0070C0"/>
                </a:solidFill>
                <a:latin typeface="Segoe Print" pitchFamily="2" charset="0"/>
                <a:cs typeface="Times New Roman" pitchFamily="18" charset="0"/>
              </a:rPr>
              <a:t>beliefs and superstitions</a:t>
            </a:r>
            <a:endParaRPr kumimoji="0" lang="ru-RU" sz="5400" b="1" i="0" u="none" strike="noStrike" cap="none" normalizeH="0" baseline="0" dirty="0" smtClean="0">
              <a:ln>
                <a:noFill/>
              </a:ln>
              <a:solidFill>
                <a:srgbClr val="0070C0"/>
              </a:solidFill>
              <a:effectLst/>
              <a:latin typeface="Segoe Print" pitchFamily="2"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endParaRPr>
          </a:p>
        </p:txBody>
      </p:sp>
      <p:pic>
        <p:nvPicPr>
          <p:cNvPr id="3" name="Рисунок 2" descr="38d3b22b-830a-4295-8c7d-d2f9b37c99f4.jpeg"/>
          <p:cNvPicPr>
            <a:picLocks noChangeAspect="1"/>
          </p:cNvPicPr>
          <p:nvPr/>
        </p:nvPicPr>
        <p:blipFill>
          <a:blip r:embed="rId2"/>
          <a:srcRect l="4000" t="18000" r="6000" b="20000"/>
          <a:stretch>
            <a:fillRect/>
          </a:stretch>
        </p:blipFill>
        <p:spPr>
          <a:xfrm>
            <a:off x="2971800" y="3657600"/>
            <a:ext cx="3962400" cy="2729653"/>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3400" y="609600"/>
            <a:ext cx="4267200" cy="2246769"/>
          </a:xfrm>
          <a:prstGeom prst="rect">
            <a:avLst/>
          </a:prstGeom>
        </p:spPr>
        <p:txBody>
          <a:bodyPr wrap="square">
            <a:spAutoFit/>
          </a:bodyPr>
          <a:lstStyle/>
          <a:p>
            <a:r>
              <a:rPr lang="en-US" sz="2800" dirty="0" smtClean="0">
                <a:latin typeface="Monotype Corsiva" pitchFamily="66" charset="0"/>
              </a:rPr>
              <a:t>The British, like other people, are given certain characteristics, which are supposed to be typical. </a:t>
            </a:r>
            <a:r>
              <a:rPr lang="ru-RU" sz="2800" dirty="0" smtClean="0">
                <a:latin typeface="Monotype Corsiva" pitchFamily="66" charset="0"/>
              </a:rPr>
              <a:t> These characteristics are called </a:t>
            </a:r>
            <a:r>
              <a:rPr lang="ru-RU" sz="2800" dirty="0" smtClean="0">
                <a:solidFill>
                  <a:srgbClr val="0070C0"/>
                </a:solidFill>
                <a:latin typeface="Monotype Corsiva" pitchFamily="66" charset="0"/>
              </a:rPr>
              <a:t>stereotypes</a:t>
            </a:r>
            <a:r>
              <a:rPr lang="ru-RU" sz="2800" dirty="0" smtClean="0">
                <a:latin typeface="Monotype Corsiva" pitchFamily="66" charset="0"/>
              </a:rPr>
              <a:t>.</a:t>
            </a:r>
            <a:endParaRPr lang="ru-RU" sz="2800" dirty="0">
              <a:latin typeface="Monotype Corsiva" pitchFamily="66" charset="0"/>
            </a:endParaRPr>
          </a:p>
        </p:txBody>
      </p:sp>
      <p:pic>
        <p:nvPicPr>
          <p:cNvPr id="5" name="Рисунок 4" descr="Dekor-A1517-5009-avtobus.jpg"/>
          <p:cNvPicPr>
            <a:picLocks noChangeAspect="1"/>
          </p:cNvPicPr>
          <p:nvPr/>
        </p:nvPicPr>
        <p:blipFill>
          <a:blip r:embed="rId2"/>
          <a:stretch>
            <a:fillRect/>
          </a:stretch>
        </p:blipFill>
        <p:spPr>
          <a:xfrm>
            <a:off x="0" y="2819400"/>
            <a:ext cx="4643438" cy="3810000"/>
          </a:xfrm>
          <a:prstGeom prst="rect">
            <a:avLst/>
          </a:prstGeom>
          <a:ln>
            <a:noFill/>
          </a:ln>
          <a:effectLst>
            <a:softEdge rad="112500"/>
          </a:effectLst>
        </p:spPr>
      </p:pic>
      <p:sp>
        <p:nvSpPr>
          <p:cNvPr id="2051" name="Rectangle 3"/>
          <p:cNvSpPr>
            <a:spLocks noChangeArrowheads="1"/>
          </p:cNvSpPr>
          <p:nvPr/>
        </p:nvSpPr>
        <p:spPr bwMode="auto">
          <a:xfrm>
            <a:off x="4429124" y="3357562"/>
            <a:ext cx="457203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onotype Corsiva" pitchFamily="66" charset="0"/>
                <a:ea typeface="Times New Roman" pitchFamily="18" charset="0"/>
              </a:rPr>
              <a:t>The first and the main stereotype about Britain is that it is the land of tradition.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Monotype Corsiva" pitchFamily="66" charset="0"/>
                <a:ea typeface="Times New Roman" pitchFamily="18" charset="0"/>
              </a:rPr>
              <a:t>Actually, that is partly true, because British traditions are carefully kept within the country, but on the public level. </a:t>
            </a:r>
            <a:endParaRPr kumimoji="0" lang="en-US" sz="2800" b="0" i="0" u="none" strike="noStrike" cap="none" normalizeH="0" baseline="0" dirty="0" smtClean="0">
              <a:ln>
                <a:noFill/>
              </a:ln>
              <a:solidFill>
                <a:schemeClr val="tx1"/>
              </a:solidFill>
              <a:effectLst/>
              <a:latin typeface="Monotype Corsiva" pitchFamily="66" charset="0"/>
            </a:endParaRPr>
          </a:p>
        </p:txBody>
      </p:sp>
      <p:pic>
        <p:nvPicPr>
          <p:cNvPr id="8" name="Рисунок 7" descr="dekor-A1519-5009-gvardiya.jpg"/>
          <p:cNvPicPr>
            <a:picLocks noChangeAspect="1"/>
          </p:cNvPicPr>
          <p:nvPr/>
        </p:nvPicPr>
        <p:blipFill>
          <a:blip r:embed="rId3">
            <a:clrChange>
              <a:clrFrom>
                <a:srgbClr val="FFFFFF"/>
              </a:clrFrom>
              <a:clrTo>
                <a:srgbClr val="FFFFFF">
                  <a:alpha val="0"/>
                </a:srgbClr>
              </a:clrTo>
            </a:clrChange>
          </a:blip>
          <a:srcRect l="6818" t="6818" r="9091" b="6818"/>
          <a:stretch>
            <a:fillRect/>
          </a:stretch>
        </p:blipFill>
        <p:spPr>
          <a:xfrm>
            <a:off x="4714876" y="228600"/>
            <a:ext cx="4143404" cy="28956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381000"/>
            <a:ext cx="5943600" cy="2246769"/>
          </a:xfrm>
          <a:prstGeom prst="rect">
            <a:avLst/>
          </a:prstGeom>
        </p:spPr>
        <p:txBody>
          <a:bodyPr wrap="square">
            <a:spAutoFit/>
          </a:bodyPr>
          <a:lstStyle/>
          <a:p>
            <a:pPr algn="ctr"/>
            <a:r>
              <a:rPr lang="en-US" sz="2800" dirty="0" smtClean="0">
                <a:latin typeface="Monotype Corsiva" pitchFamily="66" charset="0"/>
              </a:rPr>
              <a:t>Food is another example. </a:t>
            </a:r>
          </a:p>
          <a:p>
            <a:pPr algn="ctr"/>
            <a:r>
              <a:rPr lang="en-US" sz="2800" dirty="0" smtClean="0">
                <a:latin typeface="Monotype Corsiva" pitchFamily="66" charset="0"/>
              </a:rPr>
              <a:t>The British are believed to eat the traditional "British" (or "English") breakfast which consists of fried bacon and eggs, cereals, toast with jam or marmalade, and lots of tea.</a:t>
            </a:r>
            <a:endParaRPr lang="ru-RU" sz="2800" dirty="0">
              <a:latin typeface="Monotype Corsiva" pitchFamily="66" charset="0"/>
            </a:endParaRPr>
          </a:p>
        </p:txBody>
      </p:sp>
      <p:pic>
        <p:nvPicPr>
          <p:cNvPr id="22533"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500826" y="3286124"/>
            <a:ext cx="2139984" cy="1419942"/>
          </a:xfrm>
          <a:prstGeom prst="rect">
            <a:avLst/>
          </a:prstGeom>
          <a:noFill/>
          <a:ln w="9525">
            <a:noFill/>
            <a:miter lim="800000"/>
            <a:headEnd/>
            <a:tailEnd/>
          </a:ln>
          <a:effectLst/>
        </p:spPr>
      </p:pic>
      <p:pic>
        <p:nvPicPr>
          <p:cNvPr id="22537"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72198" y="4786322"/>
            <a:ext cx="1928826" cy="1446619"/>
          </a:xfrm>
          <a:prstGeom prst="rect">
            <a:avLst/>
          </a:prstGeom>
          <a:noFill/>
          <a:ln w="9525">
            <a:noFill/>
            <a:miter lim="800000"/>
            <a:headEnd/>
            <a:tailEnd/>
          </a:ln>
          <a:effectLst/>
        </p:spPr>
      </p:pic>
      <p:pic>
        <p:nvPicPr>
          <p:cNvPr id="22539"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643570" y="500042"/>
            <a:ext cx="3232151" cy="2424113"/>
          </a:xfrm>
          <a:prstGeom prst="rect">
            <a:avLst/>
          </a:prstGeom>
          <a:noFill/>
          <a:ln w="9525">
            <a:noFill/>
            <a:miter lim="800000"/>
            <a:headEnd/>
            <a:tailEnd/>
          </a:ln>
          <a:effectLst/>
        </p:spPr>
      </p:pic>
      <p:pic>
        <p:nvPicPr>
          <p:cNvPr id="22540" name="Picture 12"/>
          <p:cNvPicPr>
            <a:picLocks noChangeAspect="1" noChangeArrowheads="1"/>
          </p:cNvPicPr>
          <p:nvPr/>
        </p:nvPicPr>
        <p:blipFill>
          <a:blip r:embed="rId5"/>
          <a:srcRect/>
          <a:stretch>
            <a:fillRect/>
          </a:stretch>
        </p:blipFill>
        <p:spPr bwMode="auto">
          <a:xfrm>
            <a:off x="4643438" y="3286124"/>
            <a:ext cx="1178542" cy="1669999"/>
          </a:xfrm>
          <a:prstGeom prst="rect">
            <a:avLst/>
          </a:prstGeom>
          <a:noFill/>
          <a:ln w="9525">
            <a:noFill/>
            <a:miter lim="800000"/>
            <a:headEnd/>
            <a:tailEnd/>
          </a:ln>
          <a:effectLst/>
        </p:spPr>
      </p:pic>
      <p:pic>
        <p:nvPicPr>
          <p:cNvPr id="22543" name="Picture 15"/>
          <p:cNvPicPr>
            <a:picLocks noChangeAspect="1" noChangeArrowheads="1"/>
          </p:cNvPicPr>
          <p:nvPr/>
        </p:nvPicPr>
        <p:blipFill>
          <a:blip r:embed="rId6">
            <a:clrChange>
              <a:clrFrom>
                <a:srgbClr val="000000"/>
              </a:clrFrom>
              <a:clrTo>
                <a:srgbClr val="000000">
                  <a:alpha val="0"/>
                </a:srgbClr>
              </a:clrTo>
            </a:clrChange>
          </a:blip>
          <a:srcRect/>
          <a:stretch>
            <a:fillRect/>
          </a:stretch>
        </p:blipFill>
        <p:spPr bwMode="auto">
          <a:xfrm>
            <a:off x="357158" y="3929066"/>
            <a:ext cx="3631660" cy="2438400"/>
          </a:xfrm>
          <a:prstGeom prst="rect">
            <a:avLst/>
          </a:prstGeom>
          <a:noFill/>
          <a:ln w="9525">
            <a:noFill/>
            <a:miter lim="800000"/>
            <a:headEnd/>
            <a:tailEnd/>
          </a:ln>
          <a:effectLst/>
        </p:spPr>
      </p:pic>
      <p:pic>
        <p:nvPicPr>
          <p:cNvPr id="22545" name="Picture 1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928926" y="2714620"/>
            <a:ext cx="1162050" cy="1600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130116035315.jpg"/>
          <p:cNvPicPr>
            <a:picLocks noChangeAspect="1" noChangeArrowheads="1"/>
          </p:cNvPicPr>
          <p:nvPr/>
        </p:nvPicPr>
        <p:blipFill>
          <a:blip r:embed="rId2"/>
          <a:srcRect/>
          <a:stretch>
            <a:fillRect/>
          </a:stretch>
        </p:blipFill>
        <p:spPr bwMode="auto">
          <a:xfrm>
            <a:off x="357158" y="714356"/>
            <a:ext cx="4690588" cy="5429264"/>
          </a:xfrm>
          <a:prstGeom prst="rect">
            <a:avLst/>
          </a:prstGeom>
          <a:noFill/>
          <a:effectLst>
            <a:softEdge rad="127000"/>
          </a:effectLst>
        </p:spPr>
      </p:pic>
      <p:sp>
        <p:nvSpPr>
          <p:cNvPr id="3" name="TextBox 2"/>
          <p:cNvSpPr txBox="1"/>
          <p:nvPr/>
        </p:nvSpPr>
        <p:spPr>
          <a:xfrm>
            <a:off x="5357818" y="1142984"/>
            <a:ext cx="3143272" cy="1815882"/>
          </a:xfrm>
          <a:prstGeom prst="rect">
            <a:avLst/>
          </a:prstGeom>
          <a:noFill/>
        </p:spPr>
        <p:txBody>
          <a:bodyPr wrap="square" rtlCol="0">
            <a:spAutoFit/>
          </a:bodyPr>
          <a:lstStyle/>
          <a:p>
            <a:r>
              <a:rPr lang="en-US" sz="2800" dirty="0" smtClean="0">
                <a:latin typeface="Monotype Corsiva" pitchFamily="66" charset="0"/>
              </a:rPr>
              <a:t>You must not  open </a:t>
            </a:r>
            <a:r>
              <a:rPr lang="en-US" sz="2800" b="1" dirty="0" smtClean="0">
                <a:solidFill>
                  <a:srgbClr val="0070C0"/>
                </a:solidFill>
                <a:latin typeface="Monotype Corsiva" pitchFamily="66" charset="0"/>
              </a:rPr>
              <a:t>an umbrella</a:t>
            </a:r>
            <a:r>
              <a:rPr lang="en-US" sz="2800" dirty="0" smtClean="0">
                <a:latin typeface="Monotype Corsiva" pitchFamily="66" charset="0"/>
              </a:rPr>
              <a:t> inside a house for it may bring bad luck to you.</a:t>
            </a:r>
            <a:endParaRPr lang="ru-RU" sz="2800" dirty="0">
              <a:latin typeface="Monotype Corsiva" pitchFamily="66" charset="0"/>
            </a:endParaRPr>
          </a:p>
        </p:txBody>
      </p:sp>
      <p:pic>
        <p:nvPicPr>
          <p:cNvPr id="4" name="Рисунок 3" descr="C:\Users\User\Desktop\2.jpg"/>
          <p:cNvPicPr/>
          <p:nvPr/>
        </p:nvPicPr>
        <p:blipFill>
          <a:blip r:embed="rId3"/>
          <a:srcRect/>
          <a:stretch>
            <a:fillRect/>
          </a:stretch>
        </p:blipFill>
        <p:spPr bwMode="auto">
          <a:xfrm>
            <a:off x="5214942" y="3429000"/>
            <a:ext cx="3500462" cy="2858975"/>
          </a:xfrm>
          <a:prstGeom prst="rect">
            <a:avLst/>
          </a:prstGeom>
          <a:noFill/>
          <a:ln w="9525">
            <a:noFill/>
            <a:miter lim="800000"/>
            <a:headEnd/>
            <a:tailEnd/>
          </a:ln>
          <a:effectLst>
            <a:softEdge rad="127000"/>
          </a:effectLst>
        </p:spPr>
      </p:pic>
      <p:sp>
        <p:nvSpPr>
          <p:cNvPr id="5" name="TextBox 4"/>
          <p:cNvSpPr txBox="1"/>
          <p:nvPr/>
        </p:nvSpPr>
        <p:spPr>
          <a:xfrm>
            <a:off x="4000496" y="214290"/>
            <a:ext cx="3591048" cy="523220"/>
          </a:xfrm>
          <a:prstGeom prst="rect">
            <a:avLst/>
          </a:prstGeom>
          <a:noFill/>
        </p:spPr>
        <p:txBody>
          <a:bodyPr wrap="none" rtlCol="0">
            <a:spAutoFit/>
          </a:bodyPr>
          <a:lstStyle/>
          <a:p>
            <a:r>
              <a:rPr lang="en-US" sz="2800" dirty="0" smtClean="0">
                <a:latin typeface="Monotype Corsiva" pitchFamily="66" charset="0"/>
              </a:rPr>
              <a:t>The British believe that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kakie-sueveriya-u-anglichan.jpg"/>
          <p:cNvPicPr>
            <a:picLocks noChangeAspect="1" noChangeArrowheads="1"/>
          </p:cNvPicPr>
          <p:nvPr/>
        </p:nvPicPr>
        <p:blipFill>
          <a:blip r:embed="rId2"/>
          <a:srcRect/>
          <a:stretch>
            <a:fillRect/>
          </a:stretch>
        </p:blipFill>
        <p:spPr bwMode="auto">
          <a:xfrm>
            <a:off x="856736" y="3714752"/>
            <a:ext cx="3691428" cy="2763839"/>
          </a:xfrm>
          <a:prstGeom prst="rect">
            <a:avLst/>
          </a:prstGeom>
          <a:noFill/>
        </p:spPr>
      </p:pic>
      <p:sp>
        <p:nvSpPr>
          <p:cNvPr id="3" name="Прямоугольник 2"/>
          <p:cNvSpPr/>
          <p:nvPr/>
        </p:nvSpPr>
        <p:spPr>
          <a:xfrm>
            <a:off x="714348" y="1142984"/>
            <a:ext cx="5072098" cy="1231106"/>
          </a:xfrm>
          <a:prstGeom prst="rect">
            <a:avLst/>
          </a:prstGeom>
        </p:spPr>
        <p:txBody>
          <a:bodyPr wrap="square">
            <a:spAutoFit/>
          </a:bodyPr>
          <a:lstStyle/>
          <a:p>
            <a:r>
              <a:rPr lang="en-US" sz="2800" b="1" dirty="0" smtClean="0">
                <a:solidFill>
                  <a:srgbClr val="0070C0"/>
                </a:solidFill>
                <a:latin typeface="Monotype Corsiva" pitchFamily="66" charset="0"/>
              </a:rPr>
              <a:t>«If a black cat crosses your path, you will have good luck». </a:t>
            </a:r>
            <a:r>
              <a:rPr lang="ru-RU" dirty="0" smtClean="0"/>
              <a:t/>
            </a:r>
            <a:br>
              <a:rPr lang="ru-RU" dirty="0" smtClean="0"/>
            </a:br>
            <a:endParaRPr lang="ru-RU" dirty="0"/>
          </a:p>
        </p:txBody>
      </p:sp>
      <p:pic>
        <p:nvPicPr>
          <p:cNvPr id="3076" name="Picture 4" descr="http://variant.kz/images/company/98409big.png"/>
          <p:cNvPicPr>
            <a:picLocks noChangeAspect="1" noChangeArrowheads="1"/>
          </p:cNvPicPr>
          <p:nvPr/>
        </p:nvPicPr>
        <p:blipFill>
          <a:blip r:embed="rId3"/>
          <a:srcRect/>
          <a:stretch>
            <a:fillRect/>
          </a:stretch>
        </p:blipFill>
        <p:spPr bwMode="auto">
          <a:xfrm>
            <a:off x="5929322" y="642918"/>
            <a:ext cx="2571768" cy="4391790"/>
          </a:xfrm>
          <a:prstGeom prst="rect">
            <a:avLst/>
          </a:prstGeom>
          <a:noFill/>
        </p:spPr>
      </p:pic>
      <p:sp>
        <p:nvSpPr>
          <p:cNvPr id="6" name="TextBox 5"/>
          <p:cNvSpPr txBox="1"/>
          <p:nvPr/>
        </p:nvSpPr>
        <p:spPr>
          <a:xfrm>
            <a:off x="0" y="3143248"/>
            <a:ext cx="3857652" cy="461665"/>
          </a:xfrm>
          <a:prstGeom prst="rect">
            <a:avLst/>
          </a:prstGeom>
          <a:noFill/>
        </p:spPr>
        <p:txBody>
          <a:bodyPr wrap="square" rtlCol="0">
            <a:spAutoFit/>
          </a:bodyPr>
          <a:lstStyle/>
          <a:p>
            <a:pPr algn="ctr"/>
            <a:r>
              <a:rPr lang="de-DE" sz="2400" dirty="0" err="1" smtClean="0">
                <a:latin typeface="Monotype Corsiva" pitchFamily="66" charset="0"/>
              </a:rPr>
              <a:t>for</a:t>
            </a:r>
            <a:r>
              <a:rPr lang="de-DE" sz="2400" dirty="0" smtClean="0">
                <a:latin typeface="Monotype Corsiva" pitchFamily="66" charset="0"/>
              </a:rPr>
              <a:t> </a:t>
            </a:r>
            <a:r>
              <a:rPr lang="de-DE" sz="2400" dirty="0" err="1" smtClean="0">
                <a:latin typeface="Monotype Corsiva" pitchFamily="66" charset="0"/>
              </a:rPr>
              <a:t>Russian</a:t>
            </a:r>
            <a:r>
              <a:rPr lang="de-DE" sz="2400" dirty="0" smtClean="0">
                <a:latin typeface="Monotype Corsiva" pitchFamily="66" charset="0"/>
              </a:rPr>
              <a:t> </a:t>
            </a:r>
            <a:r>
              <a:rPr lang="de-DE" sz="2400" dirty="0" err="1" smtClean="0">
                <a:latin typeface="Monotype Corsiva" pitchFamily="66" charset="0"/>
              </a:rPr>
              <a:t>and</a:t>
            </a:r>
            <a:r>
              <a:rPr lang="de-DE" sz="2400" dirty="0" smtClean="0">
                <a:latin typeface="Monotype Corsiva" pitchFamily="66" charset="0"/>
              </a:rPr>
              <a:t> </a:t>
            </a:r>
            <a:r>
              <a:rPr lang="de-DE" sz="2400" dirty="0" err="1" smtClean="0">
                <a:latin typeface="Monotype Corsiva" pitchFamily="66" charset="0"/>
              </a:rPr>
              <a:t>Kazakh</a:t>
            </a:r>
            <a:endParaRPr lang="ru-RU" sz="2400" dirty="0">
              <a:latin typeface="Monotype Corsiva" pitchFamily="66" charset="0"/>
            </a:endParaRPr>
          </a:p>
        </p:txBody>
      </p:sp>
      <p:sp>
        <p:nvSpPr>
          <p:cNvPr id="7" name="TextBox 6"/>
          <p:cNvSpPr txBox="1"/>
          <p:nvPr/>
        </p:nvSpPr>
        <p:spPr>
          <a:xfrm>
            <a:off x="6572264" y="5143512"/>
            <a:ext cx="1792478" cy="461665"/>
          </a:xfrm>
          <a:prstGeom prst="rect">
            <a:avLst/>
          </a:prstGeom>
          <a:noFill/>
        </p:spPr>
        <p:txBody>
          <a:bodyPr wrap="none" rtlCol="0">
            <a:spAutoFit/>
          </a:bodyPr>
          <a:lstStyle/>
          <a:p>
            <a:r>
              <a:rPr lang="en-US" sz="2400" dirty="0" smtClean="0">
                <a:latin typeface="Monotype Corsiva" pitchFamily="66" charset="0"/>
              </a:rPr>
              <a:t>for the British </a:t>
            </a:r>
            <a:endParaRPr lang="ru-RU" sz="2400" dirty="0">
              <a:latin typeface="Monotype Corsiva" pitchFamily="66" charset="0"/>
            </a:endParaRPr>
          </a:p>
        </p:txBody>
      </p:sp>
      <p:sp>
        <p:nvSpPr>
          <p:cNvPr id="8" name="TextBox 7"/>
          <p:cNvSpPr txBox="1"/>
          <p:nvPr/>
        </p:nvSpPr>
        <p:spPr>
          <a:xfrm>
            <a:off x="428596" y="500042"/>
            <a:ext cx="3591048" cy="523220"/>
          </a:xfrm>
          <a:prstGeom prst="rect">
            <a:avLst/>
          </a:prstGeom>
          <a:noFill/>
        </p:spPr>
        <p:txBody>
          <a:bodyPr wrap="none" rtlCol="0">
            <a:spAutoFit/>
          </a:bodyPr>
          <a:lstStyle/>
          <a:p>
            <a:r>
              <a:rPr lang="en-US" sz="2800" dirty="0" smtClean="0">
                <a:latin typeface="Monotype Corsiva" pitchFamily="66" charset="0"/>
              </a:rPr>
              <a:t>The British believe that …</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000100" y="714357"/>
            <a:ext cx="735811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Сабақтың мақсаты: </a:t>
            </a:r>
            <a:endParaRPr kumimoji="0" lang="ru-RU"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Білімділік мақсаты (Educational aim) </a:t>
            </a:r>
            <a:r>
              <a:rPr kumimoji="0" lang="kk-KZ" sz="2400"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r>
              <a:rPr kumimoji="0" lang="kk-KZ"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Қазақстан мен Ұлыбританияның салт- дәстүрі мен әдет- ғұрпы, наным- сенімі туралы  мағлұмат беру. Оларды өзара салыстыра отырып, ерекшеліктерін ашып көрсету, білімдерін толықтыру.</a:t>
            </a:r>
            <a:endParaRPr kumimoji="0" lang="ru-RU" sz="240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Дамытушылық мақсаты( Development aim):</a:t>
            </a:r>
            <a:r>
              <a:rPr kumimoji="0" lang="kk-KZ" sz="24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kk-KZ" sz="240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Студенттердің пәнге деген қызығушылығын арттыра отырып, олардың логикалық ойлау қабілеттерін арттыру, жаңа сөздермен таныстыра отырып, сөздік қорын байыту. Дұрыс сөйлеу мен жазу дағдыларын дамыту.</a:t>
            </a:r>
            <a:endParaRPr kumimoji="0" lang="ru-RU" sz="240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Тәрбиелік мақсаты (Upbringing aim):</a:t>
            </a:r>
            <a:r>
              <a:rPr kumimoji="0" lang="kk-KZ"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Өзге елдің салт- дәстүрін құрметтеуге, өз еліміздің әдет- ғұрпы мен наным сенімдерін қадірлеп-қастерлеуге, мақтан етуге тәрбиелеу.</a:t>
            </a:r>
            <a:endParaRPr kumimoji="0" lang="kk-KZ" sz="24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571604" y="1071546"/>
            <a:ext cx="621510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pP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Solve the Crosswords (</a:t>
            </a:r>
            <a:r>
              <a:rPr kumimoji="0" lang="kk-KZ"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сөзжұмбақ шешу</a:t>
            </a:r>
            <a:r>
              <a:rPr kumimoji="0" lang="en-US"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4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r>
              <a:rPr kumimoji="0" lang="kk-KZ" sz="4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kk-KZ"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Жауаптарын студенттер кезектесіп жазады.</a:t>
            </a:r>
            <a:endParaRPr kumimoji="0" lang="kk-KZ"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857232"/>
            <a:ext cx="7072362" cy="4401205"/>
          </a:xfrm>
          <a:prstGeom prst="rect">
            <a:avLst/>
          </a:prstGeom>
        </p:spPr>
        <p:txBody>
          <a:bodyPr wrap="square">
            <a:spAutoFit/>
          </a:bodyPr>
          <a:lstStyle/>
          <a:p>
            <a:pPr lvl="0" algn="ctr" eaLnBrk="0" fontAlgn="base" hangingPunct="0">
              <a:spcBef>
                <a:spcPct val="0"/>
              </a:spcBef>
              <a:spcAft>
                <a:spcPct val="0"/>
              </a:spcAft>
            </a:pPr>
            <a:r>
              <a:rPr lang="en-US" sz="2800" b="1" dirty="0" smtClean="0">
                <a:solidFill>
                  <a:srgbClr val="7030A0"/>
                </a:solidFill>
                <a:latin typeface="Times New Roman" pitchFamily="18" charset="0"/>
                <a:ea typeface="Times New Roman" pitchFamily="18" charset="0"/>
                <a:cs typeface="Times New Roman" pitchFamily="18" charset="0"/>
              </a:rPr>
              <a:t>( </a:t>
            </a:r>
            <a:r>
              <a:rPr lang="en-US" sz="2800" b="1" dirty="0" smtClean="0">
                <a:solidFill>
                  <a:srgbClr val="7030A0"/>
                </a:solidFill>
                <a:latin typeface="Times New Roman" pitchFamily="18" charset="0"/>
                <a:ea typeface="Times New Roman" pitchFamily="18" charset="0"/>
                <a:cs typeface="Times New Roman" pitchFamily="18" charset="0"/>
              </a:rPr>
              <a:t>Questions) </a:t>
            </a:r>
            <a:r>
              <a:rPr lang="kk-KZ" sz="2800" b="1" dirty="0" smtClean="0">
                <a:solidFill>
                  <a:srgbClr val="7030A0"/>
                </a:solidFill>
                <a:latin typeface="Times New Roman" pitchFamily="18" charset="0"/>
                <a:ea typeface="Times New Roman" pitchFamily="18" charset="0"/>
                <a:cs typeface="Times New Roman" pitchFamily="18" charset="0"/>
              </a:rPr>
              <a:t>Сұрақтар: </a:t>
            </a:r>
            <a:endParaRPr lang="en-US" sz="2800" b="1" dirty="0" smtClean="0">
              <a:solidFill>
                <a:srgbClr val="7030A0"/>
              </a:solidFill>
              <a:latin typeface="Times New Roman" pitchFamily="18" charset="0"/>
              <a:ea typeface="Times New Roman" pitchFamily="18" charset="0"/>
              <a:cs typeface="Times New Roman" pitchFamily="18" charset="0"/>
            </a:endParaRPr>
          </a:p>
          <a:p>
            <a:pPr lvl="0" algn="ctr" eaLnBrk="0" fontAlgn="base" hangingPunct="0">
              <a:spcBef>
                <a:spcPct val="0"/>
              </a:spcBef>
              <a:spcAft>
                <a:spcPct val="0"/>
              </a:spcAft>
            </a:pPr>
            <a:endParaRPr lang="ru-RU" sz="2800" b="1" dirty="0" smtClean="0">
              <a:solidFill>
                <a:srgbClr val="7030A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1)</a:t>
            </a:r>
            <a:r>
              <a:rPr lang="en-US" sz="3200" b="1" i="1" dirty="0" smtClean="0">
                <a:solidFill>
                  <a:srgbClr val="C00000"/>
                </a:solidFill>
                <a:latin typeface="Times New Roman" pitchFamily="18" charset="0"/>
                <a:ea typeface="Times New Roman" pitchFamily="18" charset="0"/>
                <a:cs typeface="Times New Roman" pitchFamily="18" charset="0"/>
              </a:rPr>
              <a:t> </a:t>
            </a:r>
            <a:r>
              <a:rPr lang="en-US" sz="3200" b="1" i="1" dirty="0" smtClean="0">
                <a:solidFill>
                  <a:srgbClr val="C00000"/>
                </a:solidFill>
                <a:latin typeface="Times New Roman" pitchFamily="18" charset="0"/>
                <a:ea typeface="Times New Roman" pitchFamily="18" charset="0"/>
                <a:cs typeface="Times New Roman" pitchFamily="18" charset="0"/>
              </a:rPr>
              <a:t> Translate the word</a:t>
            </a:r>
            <a:r>
              <a:rPr lang="kk-KZ" sz="3200" b="1" i="1" dirty="0" smtClean="0">
                <a:solidFill>
                  <a:srgbClr val="C00000"/>
                </a:solidFill>
                <a:latin typeface="Times New Roman" pitchFamily="18" charset="0"/>
                <a:ea typeface="Times New Roman" pitchFamily="18" charset="0"/>
                <a:cs typeface="Times New Roman" pitchFamily="18" charset="0"/>
              </a:rPr>
              <a:t> </a:t>
            </a:r>
            <a:r>
              <a:rPr lang="kk-KZ" sz="3200" b="1" i="1" dirty="0" smtClean="0">
                <a:solidFill>
                  <a:srgbClr val="C00000"/>
                </a:solidFill>
                <a:latin typeface="Times New Roman" pitchFamily="18" charset="0"/>
                <a:ea typeface="Times New Roman" pitchFamily="18" charset="0"/>
                <a:cs typeface="Times New Roman" pitchFamily="18" charset="0"/>
              </a:rPr>
              <a:t>“салт- дәстүр”</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2) Folk Art of the Kazakh? </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3) Who was </a:t>
            </a:r>
            <a:r>
              <a:rPr lang="en-US" sz="3200" b="1" i="1" dirty="0" err="1" smtClean="0">
                <a:solidFill>
                  <a:srgbClr val="C00000"/>
                </a:solidFill>
                <a:latin typeface="Times New Roman" pitchFamily="18" charset="0"/>
                <a:ea typeface="Times New Roman" pitchFamily="18" charset="0"/>
                <a:cs typeface="Times New Roman" pitchFamily="18" charset="0"/>
              </a:rPr>
              <a:t>Akhmet</a:t>
            </a:r>
            <a:r>
              <a:rPr lang="en-US" sz="3200" b="1" i="1" dirty="0" smtClean="0">
                <a:solidFill>
                  <a:srgbClr val="C00000"/>
                </a:solidFill>
                <a:latin typeface="Times New Roman" pitchFamily="18" charset="0"/>
                <a:ea typeface="Times New Roman" pitchFamily="18" charset="0"/>
                <a:cs typeface="Times New Roman" pitchFamily="18" charset="0"/>
              </a:rPr>
              <a:t> </a:t>
            </a:r>
            <a:r>
              <a:rPr lang="en-US" sz="3200" b="1" i="1" dirty="0" err="1" smtClean="0">
                <a:solidFill>
                  <a:srgbClr val="C00000"/>
                </a:solidFill>
                <a:latin typeface="Times New Roman" pitchFamily="18" charset="0"/>
                <a:ea typeface="Times New Roman" pitchFamily="18" charset="0"/>
                <a:cs typeface="Times New Roman" pitchFamily="18" charset="0"/>
              </a:rPr>
              <a:t>Baitursunuly</a:t>
            </a:r>
            <a:r>
              <a:rPr lang="en-US" sz="3200" b="1" i="1" dirty="0" smtClean="0">
                <a:solidFill>
                  <a:srgbClr val="C00000"/>
                </a:solidFill>
                <a:latin typeface="Times New Roman" pitchFamily="18" charset="0"/>
                <a:ea typeface="Times New Roman" pitchFamily="18" charset="0"/>
                <a:cs typeface="Times New Roman" pitchFamily="18" charset="0"/>
              </a:rPr>
              <a:t>? </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4) Our Motherland? </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5) Superstitions- do you--------- in them? </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6) British holiday? </a:t>
            </a:r>
            <a:endParaRPr lang="ru-RU" sz="3200" b="1" i="1" dirty="0" smtClean="0">
              <a:solidFill>
                <a:srgbClr val="C0000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200" b="1" i="1" dirty="0" smtClean="0">
                <a:solidFill>
                  <a:srgbClr val="C00000"/>
                </a:solidFill>
                <a:latin typeface="Times New Roman" pitchFamily="18" charset="0"/>
                <a:ea typeface="Times New Roman" pitchFamily="18" charset="0"/>
                <a:cs typeface="Times New Roman" pitchFamily="18" charset="0"/>
              </a:rPr>
              <a:t> </a:t>
            </a:r>
            <a:endParaRPr lang="ru-RU" sz="3200" b="1" i="1" dirty="0" smtClean="0">
              <a:solidFill>
                <a:srgbClr val="C00000"/>
              </a:solidFill>
              <a:latin typeface="Times New Roman" pitchFamily="18" charset="0"/>
              <a:ea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1000100" y="1071546"/>
            <a:ext cx="6929486"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IV.Сергіту сәті. The game « Clap-clap»</a:t>
            </a:r>
            <a:endParaRPr kumimoji="0" lang="en-US"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Қол соғу ойыны. </a:t>
            </a:r>
            <a:endParaRPr kumimoji="0" lang="ru-RU"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Мұғалім бірнеше сөздердің тізбегін оқиды. Соның ішінен мемлекет  аттары кездескенде студенттер қол соғулары керек.</a:t>
            </a:r>
            <a:endParaRPr kumimoji="0" lang="ru-RU"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House, plane, table,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Kazakhstan</a:t>
            </a: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door, moon, museum,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USA</a:t>
            </a: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park, book, London, animals, place,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Great Britain</a:t>
            </a: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gas, capital, sport,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The Russian Federation</a:t>
            </a: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cook, apple, son,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China</a:t>
            </a:r>
            <a:r>
              <a:rPr kumimoji="0" lang="kk-KZ"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 day, school, work, </a:t>
            </a:r>
            <a:r>
              <a:rPr kumimoji="0" lang="en-US" sz="2800" b="1" i="1" u="none" strike="noStrike" cap="none" normalizeH="0" baseline="0" dirty="0" smtClean="0">
                <a:ln>
                  <a:noFill/>
                </a:ln>
                <a:solidFill>
                  <a:schemeClr val="tx2">
                    <a:lumMod val="75000"/>
                  </a:schemeClr>
                </a:solidFill>
                <a:effectLst/>
                <a:latin typeface="Times New Roman" pitchFamily="18" charset="0"/>
                <a:ea typeface="Times New Roman" pitchFamily="18" charset="0"/>
                <a:cs typeface="Times New Roman" pitchFamily="18" charset="0"/>
              </a:rPr>
              <a:t>Scotland.</a:t>
            </a:r>
            <a:endParaRPr kumimoji="0" lang="en-US" sz="2800" b="1" i="1" u="none" strike="noStrike" cap="none" normalizeH="0" baseline="0" dirty="0" smtClean="0">
              <a:ln>
                <a:noFill/>
              </a:ln>
              <a:solidFill>
                <a:schemeClr val="tx2">
                  <a:lumMod val="75000"/>
                </a:schemeClr>
              </a:solidFill>
              <a:effectLst/>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714348" y="1046440"/>
            <a:ext cx="721523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 Protection of the presentation</a:t>
            </a:r>
            <a:endParaRPr kumimoji="0" lang="en-US" sz="4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Презентацияны қорғау)</a:t>
            </a:r>
            <a:endParaRPr kumimoji="0" lang="en-US"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Топтық жұмыс</a:t>
            </a:r>
            <a:endParaRPr kumimoji="0" lang="en-US"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Әр топтан студенттер кезектесіп шығып, бір салт- дәстүрді таныстырып өтеді.</a:t>
            </a:r>
            <a:endParaRPr kumimoji="0" lang="kk-KZ" sz="4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turidi.kz/media/k2/items/cache/9ad74ebcc3d83e86bcc0098026ed5e9f_M.jpg"/>
          <p:cNvPicPr>
            <a:picLocks noChangeAspect="1" noChangeArrowheads="1"/>
          </p:cNvPicPr>
          <p:nvPr/>
        </p:nvPicPr>
        <p:blipFill>
          <a:blip r:embed="rId2"/>
          <a:srcRect/>
          <a:stretch>
            <a:fillRect/>
          </a:stretch>
        </p:blipFill>
        <p:spPr bwMode="auto">
          <a:xfrm>
            <a:off x="428595" y="571480"/>
            <a:ext cx="4075709" cy="3357585"/>
          </a:xfrm>
          <a:prstGeom prst="rect">
            <a:avLst/>
          </a:prstGeom>
          <a:noFill/>
        </p:spPr>
      </p:pic>
      <p:sp>
        <p:nvSpPr>
          <p:cNvPr id="4" name="TextBox 3"/>
          <p:cNvSpPr txBox="1"/>
          <p:nvPr/>
        </p:nvSpPr>
        <p:spPr>
          <a:xfrm>
            <a:off x="5143504" y="642918"/>
            <a:ext cx="3571900" cy="6124754"/>
          </a:xfrm>
          <a:prstGeom prst="rect">
            <a:avLst/>
          </a:prstGeom>
          <a:noFill/>
        </p:spPr>
        <p:txBody>
          <a:bodyPr wrap="square" rtlCol="0">
            <a:spAutoFit/>
          </a:bodyPr>
          <a:lstStyle/>
          <a:p>
            <a:pPr algn="ctr"/>
            <a:r>
              <a:rPr lang="en-US" sz="2800" b="1" i="1" dirty="0" err="1" smtClean="0">
                <a:solidFill>
                  <a:srgbClr val="FF0000"/>
                </a:solidFill>
                <a:latin typeface="Times New Roman" pitchFamily="18" charset="0"/>
                <a:cs typeface="Times New Roman" pitchFamily="18" charset="0"/>
              </a:rPr>
              <a:t>Betashar</a:t>
            </a:r>
            <a:endParaRPr lang="en-US" sz="2800" b="1" i="1" dirty="0" smtClean="0">
              <a:solidFill>
                <a:srgbClr val="FF0000"/>
              </a:solidFill>
              <a:latin typeface="Times New Roman" pitchFamily="18" charset="0"/>
              <a:cs typeface="Times New Roman" pitchFamily="18" charset="0"/>
            </a:endParaRPr>
          </a:p>
          <a:p>
            <a:pPr algn="ctr"/>
            <a:r>
              <a:rPr lang="en-US" sz="2800" dirty="0" smtClean="0">
                <a:solidFill>
                  <a:srgbClr val="002060"/>
                </a:solidFill>
                <a:latin typeface="Times New Roman" pitchFamily="18" charset="0"/>
                <a:cs typeface="Times New Roman" pitchFamily="18" charset="0"/>
              </a:rPr>
              <a:t>  The beautiful custom of </a:t>
            </a:r>
            <a:r>
              <a:rPr lang="en-US" sz="2800" dirty="0" err="1" smtClean="0">
                <a:solidFill>
                  <a:srgbClr val="002060"/>
                </a:solidFill>
                <a:latin typeface="Times New Roman" pitchFamily="18" charset="0"/>
                <a:cs typeface="Times New Roman" pitchFamily="18" charset="0"/>
              </a:rPr>
              <a:t>Betashar</a:t>
            </a:r>
            <a:r>
              <a:rPr lang="en-US" sz="2800" dirty="0" smtClean="0">
                <a:solidFill>
                  <a:srgbClr val="002060"/>
                </a:solidFill>
                <a:latin typeface="Times New Roman" pitchFamily="18" charset="0"/>
                <a:cs typeface="Times New Roman" pitchFamily="18" charset="0"/>
              </a:rPr>
              <a:t>- the ceremony of uncovering bride’s  face. A bride, her face covered with a veil, is introduced to her bridegroom’s relatives. The toast- master of the festival, usually n </a:t>
            </a:r>
            <a:r>
              <a:rPr lang="en-US" sz="2800" dirty="0" err="1" smtClean="0">
                <a:solidFill>
                  <a:srgbClr val="002060"/>
                </a:solidFill>
                <a:latin typeface="Times New Roman" pitchFamily="18" charset="0"/>
                <a:cs typeface="Times New Roman" pitchFamily="18" charset="0"/>
              </a:rPr>
              <a:t>akyn</a:t>
            </a:r>
            <a:r>
              <a:rPr lang="en-US" sz="2800" dirty="0" smtClean="0">
                <a:solidFill>
                  <a:srgbClr val="002060"/>
                </a:solidFill>
                <a:latin typeface="Times New Roman" pitchFamily="18" charset="0"/>
                <a:cs typeface="Times New Roman" pitchFamily="18" charset="0"/>
              </a:rPr>
              <a:t>, introduces all the guests to the bride (often with a song).</a:t>
            </a:r>
            <a:endParaRPr lang="ru-RU" sz="2800" dirty="0">
              <a:solidFill>
                <a:srgbClr val="002060"/>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static.islam.kz/uploads/images/kV2/I8W/jfBpwQRXpY1RhA8b-lg.jpg"/>
          <p:cNvPicPr>
            <a:picLocks noChangeAspect="1" noChangeArrowheads="1"/>
          </p:cNvPicPr>
          <p:nvPr/>
        </p:nvPicPr>
        <p:blipFill>
          <a:blip r:embed="rId2"/>
          <a:srcRect/>
          <a:stretch>
            <a:fillRect/>
          </a:stretch>
        </p:blipFill>
        <p:spPr bwMode="auto">
          <a:xfrm>
            <a:off x="4214811" y="1357298"/>
            <a:ext cx="4357718" cy="4214842"/>
          </a:xfrm>
          <a:prstGeom prst="rect">
            <a:avLst/>
          </a:prstGeom>
          <a:noFill/>
        </p:spPr>
      </p:pic>
      <p:sp>
        <p:nvSpPr>
          <p:cNvPr id="3" name="TextBox 2"/>
          <p:cNvSpPr txBox="1"/>
          <p:nvPr/>
        </p:nvSpPr>
        <p:spPr>
          <a:xfrm>
            <a:off x="500034" y="571480"/>
            <a:ext cx="3357587" cy="6124754"/>
          </a:xfrm>
          <a:prstGeom prst="rect">
            <a:avLst/>
          </a:prstGeom>
          <a:noFill/>
        </p:spPr>
        <p:txBody>
          <a:bodyPr wrap="square" rtlCol="0">
            <a:spAutoFit/>
          </a:bodyPr>
          <a:lstStyle/>
          <a:p>
            <a:pPr algn="ctr"/>
            <a:r>
              <a:rPr lang="en-US" sz="2800" b="1" i="1" dirty="0" smtClean="0">
                <a:solidFill>
                  <a:srgbClr val="FF0000"/>
                </a:solidFill>
                <a:latin typeface="Times New Roman" pitchFamily="18" charset="0"/>
                <a:cs typeface="Times New Roman" pitchFamily="18" charset="0"/>
              </a:rPr>
              <a:t>Hobbles cutting</a:t>
            </a:r>
          </a:p>
          <a:p>
            <a:pPr algn="ctr"/>
            <a:r>
              <a:rPr lang="en-US" sz="2800" dirty="0" smtClean="0">
                <a:latin typeface="Times New Roman" pitchFamily="18" charset="0"/>
                <a:cs typeface="Times New Roman" pitchFamily="18" charset="0"/>
              </a:rPr>
              <a:t>When a baby begins to walk, he undergoes another ancient rite- the hobbles cutting.</a:t>
            </a:r>
          </a:p>
          <a:p>
            <a:pPr algn="ctr"/>
            <a:r>
              <a:rPr lang="en-US" sz="2800" dirty="0" smtClean="0">
                <a:latin typeface="Times New Roman" pitchFamily="18" charset="0"/>
                <a:cs typeface="Times New Roman" pitchFamily="18" charset="0"/>
              </a:rPr>
              <a:t> A hobble of rope round a child’s legs is tied. It looks like a figure- of- eight. The child has to make a few steps and then the hobbles are cut with knife by the most respected guest. </a:t>
            </a:r>
            <a:endParaRPr lang="ru-RU" sz="28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photos-mt.kcdn.kz/d2/72b6cf186c3e639b6e37396986fb08/2-full.jpg"/>
          <p:cNvPicPr>
            <a:picLocks noChangeAspect="1" noChangeArrowheads="1"/>
          </p:cNvPicPr>
          <p:nvPr/>
        </p:nvPicPr>
        <p:blipFill>
          <a:blip r:embed="rId2"/>
          <a:srcRect/>
          <a:stretch>
            <a:fillRect/>
          </a:stretch>
        </p:blipFill>
        <p:spPr bwMode="auto">
          <a:xfrm>
            <a:off x="642911" y="599340"/>
            <a:ext cx="3929089" cy="4186981"/>
          </a:xfrm>
          <a:prstGeom prst="rect">
            <a:avLst/>
          </a:prstGeom>
          <a:noFill/>
        </p:spPr>
      </p:pic>
      <p:sp>
        <p:nvSpPr>
          <p:cNvPr id="3" name="TextBox 2"/>
          <p:cNvSpPr txBox="1"/>
          <p:nvPr/>
        </p:nvSpPr>
        <p:spPr>
          <a:xfrm>
            <a:off x="5429256" y="785794"/>
            <a:ext cx="3357587" cy="5632311"/>
          </a:xfrm>
          <a:prstGeom prst="rect">
            <a:avLst/>
          </a:prstGeom>
          <a:noFill/>
        </p:spPr>
        <p:txBody>
          <a:bodyPr wrap="square" rtlCol="0">
            <a:spAutoFit/>
          </a:bodyPr>
          <a:lstStyle/>
          <a:p>
            <a:pPr algn="ctr"/>
            <a:r>
              <a:rPr lang="en-US" sz="2400" b="1" i="1" dirty="0" err="1" smtClean="0">
                <a:solidFill>
                  <a:srgbClr val="FF0000"/>
                </a:solidFill>
                <a:latin typeface="Times New Roman" pitchFamily="18" charset="0"/>
                <a:cs typeface="Times New Roman" pitchFamily="18" charset="0"/>
              </a:rPr>
              <a:t>Kyz</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kuu</a:t>
            </a:r>
            <a:endParaRPr lang="en-US" sz="2400" b="1" i="1" dirty="0" smtClean="0">
              <a:solidFill>
                <a:srgbClr val="FF0000"/>
              </a:solidFill>
              <a:latin typeface="Times New Roman" pitchFamily="18" charset="0"/>
              <a:cs typeface="Times New Roman" pitchFamily="18" charset="0"/>
            </a:endParaRPr>
          </a:p>
          <a:p>
            <a:pPr algn="ctr"/>
            <a:r>
              <a:rPr lang="en-US" sz="2400" dirty="0" smtClean="0">
                <a:solidFill>
                  <a:srgbClr val="002060"/>
                </a:solidFill>
                <a:latin typeface="Times New Roman" pitchFamily="18" charset="0"/>
                <a:cs typeface="Times New Roman" pitchFamily="18" charset="0"/>
              </a:rPr>
              <a:t>It this race a young  girl- rider starts first.  All participating </a:t>
            </a:r>
            <a:r>
              <a:rPr lang="en-US" sz="2400" dirty="0" err="1" smtClean="0">
                <a:solidFill>
                  <a:srgbClr val="002060"/>
                </a:solidFill>
                <a:latin typeface="Times New Roman" pitchFamily="18" charset="0"/>
                <a:cs typeface="Times New Roman" pitchFamily="18" charset="0"/>
              </a:rPr>
              <a:t>jigits</a:t>
            </a:r>
            <a:r>
              <a:rPr lang="en-US" sz="2400" dirty="0" smtClean="0">
                <a:solidFill>
                  <a:srgbClr val="002060"/>
                </a:solidFill>
                <a:latin typeface="Times New Roman" pitchFamily="18" charset="0"/>
                <a:cs typeface="Times New Roman" pitchFamily="18" charset="0"/>
              </a:rPr>
              <a:t> then followed trying to catch her. When the luckiest of them caught up with the girl, he snatched a headscarf out of her teeth. If he failed to do this before the finish, then the girl turned her horse around and whipped the loser who must try to escape her lash.</a:t>
            </a:r>
            <a:endParaRPr lang="ru-RU" sz="2400" dirty="0">
              <a:solidFill>
                <a:srgbClr val="00206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tatic.islam.kz/uploads/images/wVc/6pm/CUfjBSOAUhf0YA5P-lg.jpg"/>
          <p:cNvPicPr>
            <a:picLocks noChangeAspect="1" noChangeArrowheads="1"/>
          </p:cNvPicPr>
          <p:nvPr/>
        </p:nvPicPr>
        <p:blipFill>
          <a:blip r:embed="rId2"/>
          <a:srcRect/>
          <a:stretch>
            <a:fillRect/>
          </a:stretch>
        </p:blipFill>
        <p:spPr bwMode="auto">
          <a:xfrm>
            <a:off x="4572000" y="714356"/>
            <a:ext cx="4071966" cy="3714776"/>
          </a:xfrm>
          <a:prstGeom prst="rect">
            <a:avLst/>
          </a:prstGeom>
          <a:noFill/>
        </p:spPr>
      </p:pic>
      <p:sp>
        <p:nvSpPr>
          <p:cNvPr id="4" name="TextBox 3"/>
          <p:cNvSpPr txBox="1"/>
          <p:nvPr/>
        </p:nvSpPr>
        <p:spPr>
          <a:xfrm>
            <a:off x="500034" y="714356"/>
            <a:ext cx="3857653" cy="4955203"/>
          </a:xfrm>
          <a:prstGeom prst="rect">
            <a:avLst/>
          </a:prstGeom>
          <a:noFill/>
        </p:spPr>
        <p:txBody>
          <a:bodyPr wrap="square" rtlCol="0">
            <a:spAutoFit/>
          </a:bodyPr>
          <a:lstStyle/>
          <a:p>
            <a:pPr algn="ctr"/>
            <a:r>
              <a:rPr lang="en-US" sz="2800" b="1" i="1" dirty="0" err="1" smtClean="0">
                <a:solidFill>
                  <a:srgbClr val="FF0000"/>
                </a:solidFill>
                <a:latin typeface="Times New Roman" pitchFamily="18" charset="0"/>
                <a:cs typeface="Times New Roman" pitchFamily="18" charset="0"/>
              </a:rPr>
              <a:t>Kokpar</a:t>
            </a:r>
            <a:endParaRPr lang="en-US" sz="2800" b="1" i="1" dirty="0" smtClean="0">
              <a:solidFill>
                <a:srgbClr val="FF0000"/>
              </a:solidFill>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In addition to traditional horse-races during festivals and feasts, the game </a:t>
            </a:r>
            <a:r>
              <a:rPr lang="en-US" sz="2400" dirty="0" err="1" smtClean="0">
                <a:latin typeface="Times New Roman" pitchFamily="18" charset="0"/>
                <a:cs typeface="Times New Roman" pitchFamily="18" charset="0"/>
              </a:rPr>
              <a:t>Kokpar</a:t>
            </a:r>
            <a:r>
              <a:rPr lang="en-US" sz="2400" dirty="0" smtClean="0">
                <a:latin typeface="Times New Roman" pitchFamily="18" charset="0"/>
                <a:cs typeface="Times New Roman" pitchFamily="18" charset="0"/>
              </a:rPr>
              <a:t>- was  usually played.  One of the horse- rides with goat’s carcass in his hand raced far ahead. Other </a:t>
            </a:r>
            <a:r>
              <a:rPr lang="en-US" sz="2400" dirty="0" err="1" smtClean="0">
                <a:latin typeface="Times New Roman" pitchFamily="18" charset="0"/>
                <a:cs typeface="Times New Roman" pitchFamily="18" charset="0"/>
              </a:rPr>
              <a:t>paticipants</a:t>
            </a:r>
            <a:r>
              <a:rPr lang="en-US" sz="2400" dirty="0" smtClean="0">
                <a:latin typeface="Times New Roman" pitchFamily="18" charset="0"/>
                <a:cs typeface="Times New Roman" pitchFamily="18" charset="0"/>
              </a:rPr>
              <a:t> in the  game followed him. A champion-to-be had to have a </a:t>
            </a:r>
            <a:r>
              <a:rPr lang="en-US" sz="2400" dirty="0" smtClean="0">
                <a:latin typeface="Times New Roman" pitchFamily="18" charset="0"/>
                <a:cs typeface="Times New Roman" pitchFamily="18" charset="0"/>
              </a:rPr>
              <a:t>q</a:t>
            </a:r>
            <a:r>
              <a:rPr lang="en-US" sz="2400" dirty="0" smtClean="0">
                <a:latin typeface="Times New Roman" pitchFamily="18" charset="0"/>
                <a:cs typeface="Times New Roman" pitchFamily="18" charset="0"/>
              </a:rPr>
              <a:t>uick horse to catch up with the </a:t>
            </a:r>
            <a:r>
              <a:rPr lang="en-US" sz="2400" dirty="0" err="1" smtClean="0">
                <a:latin typeface="Times New Roman" pitchFamily="18" charset="0"/>
                <a:cs typeface="Times New Roman" pitchFamily="18" charset="0"/>
              </a:rPr>
              <a:t>jigit</a:t>
            </a:r>
            <a:r>
              <a:rPr lang="en-US" sz="2400" dirty="0" smtClean="0">
                <a:latin typeface="Times New Roman" pitchFamily="18" charset="0"/>
                <a:cs typeface="Times New Roman" pitchFamily="18" charset="0"/>
              </a:rPr>
              <a:t> with the goat’s carcass.</a:t>
            </a:r>
            <a:endParaRPr lang="ru-RU" sz="24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Слайд 1"/>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Слайд 6"/>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285852" y="1142984"/>
            <a:ext cx="592935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I.Ұйымдастыру кезеңі</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(Org moment):</a:t>
            </a:r>
            <a:endParaRPr kumimoji="0" lang="ru-RU"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Good morning, students! I am glad to see you! How are you?</a:t>
            </a:r>
            <a:endParaRPr kumimoji="0" lang="ru-RU" sz="3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Who is on duty today?</a:t>
            </a:r>
            <a:endParaRPr kumimoji="0" lang="ru-RU" sz="3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What day is it today?</a:t>
            </a:r>
            <a:endParaRPr kumimoji="0" lang="ru-RU" sz="3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Who is absent?</a:t>
            </a:r>
            <a:endParaRPr kumimoji="0" lang="ru-RU" sz="36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Sit down, please! Thank you!</a:t>
            </a:r>
            <a:endParaRPr kumimoji="0" lang="en-US" sz="36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Слайд 9"/>
          <p:cNvPicPr>
            <a:picLocks noChangeAspect="1" noChangeArrowheads="1"/>
          </p:cNvPicPr>
          <p:nvPr/>
        </p:nvPicPr>
        <p:blipFill>
          <a:blip r:embed="rId2"/>
          <a:srcRect/>
          <a:stretch>
            <a:fillRect/>
          </a:stretch>
        </p:blipFill>
        <p:spPr bwMode="auto">
          <a:xfrm>
            <a:off x="0" y="0"/>
            <a:ext cx="9299575" cy="685799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https://ds02.infourok.ru/uploads/ex/031f/0003e736-d5bb75a2/img9.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s://ds02.infourok.ru/uploads/ex/031f/0003e736-d5bb75a2/img7.jpg"/>
          <p:cNvPicPr>
            <a:picLocks noChangeAspect="1" noChangeArrowheads="1"/>
          </p:cNvPicPr>
          <p:nvPr/>
        </p:nvPicPr>
        <p:blipFill>
          <a:blip r:embed="rId2"/>
          <a:srcRect/>
          <a:stretch>
            <a:fillRect/>
          </a:stretch>
        </p:blipFill>
        <p:spPr bwMode="auto">
          <a:xfrm>
            <a:off x="0" y="0"/>
            <a:ext cx="9144001"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428596" y="714356"/>
            <a:ext cx="771530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VI. Деңгейлік тапсырмалар</a:t>
            </a:r>
            <a:endParaRPr kumimoji="0" lang="ru-RU" sz="32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1- деңгей тапсырмасы.</a:t>
            </a: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Ex 6 (b) Complete the exercise. Берілген жұрнақтар бойынша зат есімнен сын есім жасау қажет.</a:t>
            </a:r>
            <a:endParaRPr kumimoji="0" lang="kk-KZ"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7106" name="Rectangle 2"/>
          <p:cNvSpPr>
            <a:spLocks noChangeArrowheads="1"/>
          </p:cNvSpPr>
          <p:nvPr/>
        </p:nvSpPr>
        <p:spPr bwMode="auto">
          <a:xfrm>
            <a:off x="500034" y="2714620"/>
            <a:ext cx="807249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2 -деңгей тапсырмасы. </a:t>
            </a:r>
            <a:endParaRPr kumimoji="0" lang="en-US"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cluster (Кластер құрастыру)</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7107" name="Rectangle 3"/>
          <p:cNvSpPr>
            <a:spLocks noChangeArrowheads="1"/>
          </p:cNvSpPr>
          <p:nvPr/>
        </p:nvSpPr>
        <p:spPr bwMode="auto">
          <a:xfrm>
            <a:off x="500034" y="3857628"/>
            <a:ext cx="828680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3- деңгей тапсырмасы. </a:t>
            </a:r>
            <a:endParaRPr kumimoji="0" lang="en-US"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make a dialogue.(Диалог құрастыру)</a:t>
            </a:r>
            <a:endParaRPr kumimoji="0" lang="kk-KZ"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785786" y="1428735"/>
            <a:ext cx="7858180" cy="3416320"/>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VII.Жаңа материалды бекіту. </a:t>
            </a:r>
            <a:r>
              <a:rPr kumimoji="0" lang="kk-KZ"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«C</a:t>
            </a:r>
            <a:r>
              <a:rPr kumimoji="0" lang="kk-KZ"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onstruct a sentence» Топтық жұмыс.</a:t>
            </a:r>
            <a:endParaRPr kumimoji="0" lang="en-US" sz="3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6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6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131" name="Rectangle 3"/>
          <p:cNvSpPr>
            <a:spLocks noChangeArrowheads="1"/>
          </p:cNvSpPr>
          <p:nvPr/>
        </p:nvSpPr>
        <p:spPr bwMode="auto">
          <a:xfrm>
            <a:off x="785786" y="3214686"/>
            <a:ext cx="757242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Студенттерге бірнеше жеке сөздер салынған конверт үлестіріледі. Екі топқа екі конверт беріледі. Топтағылардың тапсырмасы дұрыс сөйлем құрастыру.</a:t>
            </a:r>
            <a:endParaRPr kumimoji="0" lang="kk-KZ"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785786" y="1071546"/>
            <a:ext cx="7143800" cy="3144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VIII.Үй тапсырмасын беру.</a:t>
            </a:r>
            <a:endParaRPr kumimoji="0" lang="ru-RU" sz="40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Customs and traditions» тақырыбына қосымша мәліметтер жинастыру.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Vocabulary</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571472" y="571480"/>
            <a:ext cx="8001056" cy="4955203"/>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II</a:t>
            </a:r>
            <a:r>
              <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Үй тапсырмасын тексеру</a:t>
            </a:r>
            <a:endParaRPr kumimoji="0" lang="ru-RU"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rgbClr val="7030A0"/>
                </a:solidFill>
                <a:latin typeface="Times New Roman" pitchFamily="18" charset="0"/>
                <a:ea typeface="Times New Roman" pitchFamily="18" charset="0"/>
                <a:cs typeface="Times New Roman" pitchFamily="18" charset="0"/>
              </a:rPr>
              <a:t>( Questions) </a:t>
            </a:r>
            <a:r>
              <a:rPr kumimoji="0" lang="kk-KZ" sz="28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Сұрақтар: </a:t>
            </a:r>
            <a:endParaRPr kumimoji="0" lang="ru-RU" sz="28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What is the capital of Kazakhstan?</a:t>
            </a:r>
            <a:r>
              <a:rPr kumimoji="0" lang="kk-KZ"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-What is the population of Kazakhstan?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-What large cities of Kazakhstan do you know?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-What countries does it border on?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-What do you know about </a:t>
            </a:r>
            <a:r>
              <a:rPr kumimoji="0" lang="en-US" sz="2800"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Almaty</a:t>
            </a: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-What parks of </a:t>
            </a:r>
            <a:r>
              <a:rPr kumimoji="0" lang="en-US" sz="2800"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Almaty</a:t>
            </a: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do you know?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-Do you like to go to the parks?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When was </a:t>
            </a:r>
            <a:r>
              <a:rPr kumimoji="0" lang="en-US" sz="2800"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Medeu</a:t>
            </a: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built? </a:t>
            </a:r>
            <a:endParaRPr kumimoji="0" lang="ru-RU"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What do you know about </a:t>
            </a:r>
            <a:r>
              <a:rPr kumimoji="0" lang="en-US" sz="2800" b="1" i="1"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Shymbulak</a:t>
            </a:r>
            <a:r>
              <a:rPr kumimoji="0" lang="kk-KZ" sz="28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a:t>
            </a:r>
            <a:endParaRPr kumimoji="0" lang="en-US" sz="2800" b="1" i="1" u="none" strike="noStrike" cap="none" normalizeH="0" baseline="0" dirty="0" smtClean="0">
              <a:ln>
                <a:noFill/>
              </a:ln>
              <a:solidFill>
                <a:srgbClr val="C00000"/>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000100" y="500042"/>
            <a:ext cx="692948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III.</a:t>
            </a:r>
            <a:r>
              <a:rPr kumimoji="0" lang="kk-K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Жаңа материалды меңгерту</a:t>
            </a:r>
            <a:endParaRPr kumimoji="0" lang="ru-RU" sz="36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kk-KZ" sz="36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Ой қозғау. (видеоролик көрсету)</a:t>
            </a:r>
            <a:endParaRPr kumimoji="0" lang="ru-RU" sz="3600" b="0"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4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What did you see in this video? </a:t>
            </a:r>
            <a:r>
              <a:rPr kumimoji="0" lang="en-US" sz="4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kk-KZ" sz="4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What it is told here about?</a:t>
            </a:r>
            <a:endParaRPr kumimoji="0" lang="ru-RU" sz="4000" b="0" i="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4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Бір студенттен жауап алынады</a:t>
            </a:r>
            <a:r>
              <a:rPr kumimoji="0" lang="kk-KZ" sz="36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kk-KZ" sz="36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0" y="21429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2. Жаңа сөздермен таныстыру</a:t>
            </a:r>
            <a:endParaRPr kumimoji="0" lang="en-US"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superstition</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наным, сенім</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contradictory</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кері, қарама-қарсы</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believe</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сену</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belief</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сенім</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cauldron, kazan- </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қазан (ыдыс)</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spill- </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төгу, шашу</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slip</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қолдан шығып кету, түсіріп алу</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scanty- </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жеткіліксіз</a:t>
            </a:r>
            <a:endParaRPr kumimoji="0" lang="ru-RU" sz="3200" b="1" i="1"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horse mane- </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аттың жалы</a:t>
            </a:r>
            <a:endParaRPr kumimoji="0" lang="kk-KZ" sz="3200" b="1" i="1"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714348" y="785794"/>
            <a:ext cx="750099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trim </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кесу, тегістеу</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mourning</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қайғалы</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destiny</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-тағдыр</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escape</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кету</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pregnant woman</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аяғы ауыр, жүкті әйел</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epic</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–эпикалық	</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preserve</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сақтау, сақталу</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improvise</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айтысу</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folklore</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-фольклор</a:t>
            </a:r>
            <a:endParaRPr kumimoji="0" lang="ru-RU" sz="3200" b="1"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060700" algn="ctr"/>
              </a:tabLst>
            </a:pPr>
            <a:r>
              <a:rPr kumimoji="0" lang="kk-KZ" sz="32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publicist-</a:t>
            </a:r>
            <a:r>
              <a:rPr kumimoji="0" lang="kk-KZ" sz="3200" b="1"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публицист</a:t>
            </a:r>
            <a:r>
              <a:rPr kumimoji="0" lang="kk-KZ"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журналист</a:t>
            </a:r>
            <a:endParaRPr kumimoji="0" lang="kk-KZ" sz="3200" b="1"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2976" y="357166"/>
            <a:ext cx="7715304" cy="1569660"/>
          </a:xfrm>
          <a:prstGeom prst="rect">
            <a:avLst/>
          </a:prstGeom>
          <a:noFill/>
        </p:spPr>
        <p:txBody>
          <a:bodyPr wrap="square" rtlCol="0">
            <a:spAutoFit/>
          </a:bodyPr>
          <a:lstStyle/>
          <a:p>
            <a:pPr algn="ctr"/>
            <a:r>
              <a:rPr lang="en-US" sz="4800" b="1" dirty="0" smtClean="0">
                <a:solidFill>
                  <a:srgbClr val="0070C0"/>
                </a:solidFill>
                <a:latin typeface="Segoe Print" pitchFamily="2" charset="0"/>
              </a:rPr>
              <a:t>Kazakh superstitions and beliefs</a:t>
            </a:r>
            <a:endParaRPr lang="ru-RU" sz="4800" dirty="0">
              <a:solidFill>
                <a:srgbClr val="0070C0"/>
              </a:solidFill>
              <a:latin typeface="Segoe Print" pitchFamily="2" charset="0"/>
            </a:endParaRPr>
          </a:p>
        </p:txBody>
      </p:sp>
      <p:pic>
        <p:nvPicPr>
          <p:cNvPr id="4" name="Рисунок 3" descr="Kazakh superstitions and believes for women "/>
          <p:cNvPicPr/>
          <p:nvPr/>
        </p:nvPicPr>
        <p:blipFill>
          <a:blip r:embed="rId2"/>
          <a:srcRect/>
          <a:stretch>
            <a:fillRect/>
          </a:stretch>
        </p:blipFill>
        <p:spPr bwMode="auto">
          <a:xfrm>
            <a:off x="2714612" y="1785926"/>
            <a:ext cx="4071966" cy="3000396"/>
          </a:xfrm>
          <a:prstGeom prst="rect">
            <a:avLst/>
          </a:prstGeom>
          <a:noFill/>
          <a:ln w="9525">
            <a:noFill/>
            <a:miter lim="800000"/>
            <a:headEnd/>
            <a:tailEnd/>
          </a:ln>
        </p:spPr>
      </p:pic>
      <p:pic>
        <p:nvPicPr>
          <p:cNvPr id="6" name="Рисунок 5"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85728"/>
            <a:ext cx="816802" cy="832771"/>
          </a:xfrm>
          <a:prstGeom prst="rect">
            <a:avLst/>
          </a:prstGeom>
          <a:noFill/>
          <a:ln w="9525">
            <a:noFill/>
            <a:miter lim="800000"/>
            <a:headEnd/>
            <a:tailEnd/>
          </a:ln>
        </p:spPr>
      </p:pic>
      <p:pic>
        <p:nvPicPr>
          <p:cNvPr id="7" name="Рисунок 6"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857496"/>
            <a:ext cx="816802" cy="832771"/>
          </a:xfrm>
          <a:prstGeom prst="rect">
            <a:avLst/>
          </a:prstGeom>
          <a:noFill/>
          <a:ln w="9525">
            <a:noFill/>
            <a:miter lim="800000"/>
            <a:headEnd/>
            <a:tailEnd/>
          </a:ln>
        </p:spPr>
      </p:pic>
      <p:pic>
        <p:nvPicPr>
          <p:cNvPr id="8" name="Рисунок 7"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2000240"/>
            <a:ext cx="816802" cy="832771"/>
          </a:xfrm>
          <a:prstGeom prst="rect">
            <a:avLst/>
          </a:prstGeom>
          <a:noFill/>
          <a:ln w="9525">
            <a:noFill/>
            <a:miter lim="800000"/>
            <a:headEnd/>
            <a:tailEnd/>
          </a:ln>
        </p:spPr>
      </p:pic>
      <p:pic>
        <p:nvPicPr>
          <p:cNvPr id="9" name="Рисунок 8"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1142984"/>
            <a:ext cx="816802" cy="832771"/>
          </a:xfrm>
          <a:prstGeom prst="rect">
            <a:avLst/>
          </a:prstGeom>
          <a:noFill/>
          <a:ln w="9525">
            <a:noFill/>
            <a:miter lim="800000"/>
            <a:headEnd/>
            <a:tailEnd/>
          </a:ln>
        </p:spPr>
      </p:pic>
      <p:pic>
        <p:nvPicPr>
          <p:cNvPr id="10" name="Рисунок 9"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3786190"/>
            <a:ext cx="816802" cy="832771"/>
          </a:xfrm>
          <a:prstGeom prst="rect">
            <a:avLst/>
          </a:prstGeom>
          <a:noFill/>
          <a:ln w="9525">
            <a:noFill/>
            <a:miter lim="800000"/>
            <a:headEnd/>
            <a:tailEnd/>
          </a:ln>
        </p:spPr>
      </p:pic>
      <p:pic>
        <p:nvPicPr>
          <p:cNvPr id="11" name="Рисунок 10"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4643446"/>
            <a:ext cx="816802" cy="832771"/>
          </a:xfrm>
          <a:prstGeom prst="rect">
            <a:avLst/>
          </a:prstGeom>
          <a:noFill/>
          <a:ln w="9525">
            <a:noFill/>
            <a:miter lim="800000"/>
            <a:headEnd/>
            <a:tailEnd/>
          </a:ln>
        </p:spPr>
      </p:pic>
      <p:pic>
        <p:nvPicPr>
          <p:cNvPr id="12" name="Рисунок 11" descr="D:\АНГЛИЙСКИЙ ЯЗЫК\МЕТ.КОПИЛКА\КАРТИНКИ - копия\ОРНАМЕНТЫ\91715246_RRRRSSRRyoR_RSRRRRRS_3.png"/>
          <p:cNvPicPr/>
          <p:nvPr/>
        </p:nvPicPr>
        <p:blipFill>
          <a:blip r:embed="rId3" cstate="print"/>
          <a:srcRect/>
          <a:stretch>
            <a:fillRect/>
          </a:stretch>
        </p:blipFill>
        <p:spPr bwMode="auto">
          <a:xfrm>
            <a:off x="214282" y="5500702"/>
            <a:ext cx="816802" cy="832771"/>
          </a:xfrm>
          <a:prstGeom prst="rect">
            <a:avLst/>
          </a:prstGeom>
          <a:noFill/>
          <a:ln w="9525">
            <a:noFill/>
            <a:miter lim="800000"/>
            <a:headEnd/>
            <a:tailEnd/>
          </a:ln>
        </p:spPr>
      </p:pic>
      <p:sp>
        <p:nvSpPr>
          <p:cNvPr id="13" name="TextBox 12"/>
          <p:cNvSpPr txBox="1"/>
          <p:nvPr/>
        </p:nvSpPr>
        <p:spPr>
          <a:xfrm>
            <a:off x="1071538" y="4786322"/>
            <a:ext cx="7786742" cy="1754326"/>
          </a:xfrm>
          <a:prstGeom prst="rect">
            <a:avLst/>
          </a:prstGeom>
          <a:noFill/>
        </p:spPr>
        <p:txBody>
          <a:bodyPr wrap="square" rtlCol="0">
            <a:spAutoFit/>
          </a:bodyPr>
          <a:lstStyle/>
          <a:p>
            <a:pPr algn="just"/>
            <a:r>
              <a:rPr lang="en-US" sz="2700" b="1" dirty="0" smtClean="0">
                <a:solidFill>
                  <a:srgbClr val="002060"/>
                </a:solidFill>
                <a:latin typeface="Monotype Corsiva" pitchFamily="66" charset="0"/>
              </a:rPr>
              <a:t>A large number of Kazakh beliefs and superstitions can hardly be applied to modern life. The majority of them came from ancient times, even naturally become a part of today’s life, or, at least, can add a lot to our knowledge of Kazakh culture.</a:t>
            </a:r>
            <a:endParaRPr lang="ru-RU" sz="2700" b="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rc_mi" descr="http://dic.academic.ru/pictures/enc_biology/animals/persheron.jpg"/>
          <p:cNvPicPr/>
          <p:nvPr/>
        </p:nvPicPr>
        <p:blipFill>
          <a:blip r:embed="rId2"/>
          <a:srcRect/>
          <a:stretch>
            <a:fillRect/>
          </a:stretch>
        </p:blipFill>
        <p:spPr bwMode="auto">
          <a:xfrm flipH="1">
            <a:off x="5214939" y="3500438"/>
            <a:ext cx="3714778" cy="3038574"/>
          </a:xfrm>
          <a:prstGeom prst="rect">
            <a:avLst/>
          </a:prstGeom>
          <a:noFill/>
          <a:ln w="9525">
            <a:noFill/>
            <a:miter lim="800000"/>
            <a:headEnd/>
            <a:tailEnd/>
          </a:ln>
        </p:spPr>
      </p:pic>
      <p:pic>
        <p:nvPicPr>
          <p:cNvPr id="3" name="Рисунок 2" descr="C:\Users\User\Pictures\Kazakhskaya-loshad.jpg"/>
          <p:cNvPicPr/>
          <p:nvPr/>
        </p:nvPicPr>
        <p:blipFill>
          <a:blip r:embed="rId3"/>
          <a:srcRect/>
          <a:stretch>
            <a:fillRect/>
          </a:stretch>
        </p:blipFill>
        <p:spPr bwMode="auto">
          <a:xfrm>
            <a:off x="428596" y="214290"/>
            <a:ext cx="3786214" cy="3071834"/>
          </a:xfrm>
          <a:prstGeom prst="rect">
            <a:avLst/>
          </a:prstGeom>
          <a:noFill/>
          <a:ln w="9525">
            <a:noFill/>
            <a:miter lim="800000"/>
            <a:headEnd/>
            <a:tailEnd/>
          </a:ln>
        </p:spPr>
      </p:pic>
      <p:sp>
        <p:nvSpPr>
          <p:cNvPr id="4" name="TextBox 3"/>
          <p:cNvSpPr txBox="1"/>
          <p:nvPr/>
        </p:nvSpPr>
        <p:spPr>
          <a:xfrm>
            <a:off x="4714876" y="785794"/>
            <a:ext cx="3786214" cy="1815882"/>
          </a:xfrm>
          <a:prstGeom prst="rect">
            <a:avLst/>
          </a:prstGeom>
          <a:noFill/>
        </p:spPr>
        <p:txBody>
          <a:bodyPr wrap="square" rtlCol="0">
            <a:spAutoFit/>
          </a:bodyPr>
          <a:lstStyle/>
          <a:p>
            <a:r>
              <a:rPr lang="en-US" sz="2800" dirty="0" smtClean="0">
                <a:latin typeface="Monotype Corsiva" pitchFamily="66" charset="0"/>
              </a:rPr>
              <a:t>Usually, </a:t>
            </a:r>
            <a:r>
              <a:rPr lang="en-US" sz="2800" b="1" dirty="0" smtClean="0">
                <a:solidFill>
                  <a:srgbClr val="0070C0"/>
                </a:solidFill>
                <a:latin typeface="Monotype Corsiva" pitchFamily="66" charset="0"/>
              </a:rPr>
              <a:t>horse mains </a:t>
            </a:r>
            <a:r>
              <a:rPr lang="en-US" sz="2800" dirty="0" smtClean="0">
                <a:latin typeface="Monotype Corsiva" pitchFamily="66" charset="0"/>
              </a:rPr>
              <a:t>and </a:t>
            </a:r>
            <a:r>
              <a:rPr lang="en-US" sz="2800" b="1" dirty="0" smtClean="0">
                <a:solidFill>
                  <a:srgbClr val="0070C0"/>
                </a:solidFill>
                <a:latin typeface="Monotype Corsiva" pitchFamily="66" charset="0"/>
              </a:rPr>
              <a:t>tails</a:t>
            </a:r>
            <a:r>
              <a:rPr lang="en-US" sz="2800" b="1" dirty="0" smtClean="0">
                <a:latin typeface="Monotype Corsiva" pitchFamily="66" charset="0"/>
              </a:rPr>
              <a:t> </a:t>
            </a:r>
            <a:r>
              <a:rPr lang="en-US" sz="2800" dirty="0" smtClean="0">
                <a:latin typeface="Monotype Corsiva" pitchFamily="66" charset="0"/>
              </a:rPr>
              <a:t>are not trimmed, to make sure the horse’s owner enjoy good health.</a:t>
            </a:r>
            <a:endParaRPr lang="ru-RU" sz="2800" dirty="0">
              <a:latin typeface="Monotype Corsiva" pitchFamily="66" charset="0"/>
            </a:endParaRPr>
          </a:p>
        </p:txBody>
      </p:sp>
      <p:sp>
        <p:nvSpPr>
          <p:cNvPr id="5" name="TextBox 4"/>
          <p:cNvSpPr txBox="1"/>
          <p:nvPr/>
        </p:nvSpPr>
        <p:spPr>
          <a:xfrm>
            <a:off x="285720" y="3714752"/>
            <a:ext cx="4714907" cy="2677656"/>
          </a:xfrm>
          <a:prstGeom prst="rect">
            <a:avLst/>
          </a:prstGeom>
          <a:noFill/>
        </p:spPr>
        <p:txBody>
          <a:bodyPr wrap="square" rtlCol="0">
            <a:spAutoFit/>
          </a:bodyPr>
          <a:lstStyle/>
          <a:p>
            <a:r>
              <a:rPr lang="en-US" sz="2800" dirty="0" smtClean="0">
                <a:latin typeface="Monotype Corsiva" pitchFamily="66" charset="0"/>
              </a:rPr>
              <a:t>When a horse owner dies, people will trim the mane and the tail of his horse to make it look mournful. Therefore, the Kazakh associate the trimmed mane and tails of their horses with mourning and death.</a:t>
            </a:r>
            <a:endParaRPr lang="ru-RU" sz="2800" dirty="0">
              <a:latin typeface="Monotype Corsiva"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1286</Words>
  <PresentationFormat>Экран (4:3)</PresentationFormat>
  <Paragraphs>113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ADMIN</cp:lastModifiedBy>
  <cp:revision>77</cp:revision>
  <dcterms:created xsi:type="dcterms:W3CDTF">2014-11-23T14:00:28Z</dcterms:created>
  <dcterms:modified xsi:type="dcterms:W3CDTF">2017-01-19T18:03:51Z</dcterms:modified>
</cp:coreProperties>
</file>