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80" r:id="rId5"/>
    <p:sldId id="260" r:id="rId6"/>
    <p:sldId id="258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esktop\&#1030;%20&#1078;&#1078;%202022-23%20&#1256;&#1085;&#1076;.&#1090;&#1241;&#1078;.&#1073;-&#1096;&#1072;%20&#1179;&#1086;&#1088;&#1099;&#1090;&#1099;&#1085;&#1076;&#1099;%20&#1077;&#1089;&#1077;&#1073;&#1110;\&#1052;&#1086;&#1085;&#1080;&#1090;&#1086;&#1088;&#1080;&#1085;&#1075;%20&#1256;&#1054;%20&#1256;&#1058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esktop\&#1030;%20&#1078;&#1078;%202022-23%20&#1256;&#1085;&#1076;.&#1090;&#1241;&#1078;.&#1073;-&#1096;&#1072;%20&#1179;&#1086;&#1088;&#1099;&#1090;&#1099;&#1085;&#1076;&#1099;%20&#1077;&#1089;&#1077;&#1073;&#1110;\&#1052;&#1086;&#1085;&#1080;&#1090;&#1086;&#1088;&#1080;&#1085;&#1075;%20&#1256;&#1054;%20&#1256;&#1058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9.8571741032371013E-2"/>
          <c:y val="5.1400554097404488E-2"/>
          <c:w val="0.6787906824146992"/>
          <c:h val="0.6709988334791495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Лист1!$S$5</c:f>
              <c:strCache>
                <c:ptCount val="1"/>
                <c:pt idx="0">
                  <c:v>Білім сапасы, % </c:v>
                </c:pt>
              </c:strCache>
            </c:strRef>
          </c:tx>
          <c:dLbls>
            <c:showVal val="1"/>
          </c:dLbls>
          <c:cat>
            <c:multiLvlStrRef>
              <c:f>Лист1!$Q$7:$R$12</c:f>
              <c:multiLvlStrCache>
                <c:ptCount val="6"/>
                <c:lvl>
                  <c:pt idx="0">
                    <c:v>К-2</c:v>
                  </c:pt>
                  <c:pt idx="1">
                    <c:v>Э-7</c:v>
                  </c:pt>
                  <c:pt idx="2">
                    <c:v>АШМ-1 </c:v>
                  </c:pt>
                  <c:pt idx="3">
                    <c:v>ТД-1</c:v>
                  </c:pt>
                  <c:pt idx="4">
                    <c:v>ВФ-1</c:v>
                  </c:pt>
                  <c:pt idx="5">
                    <c:v>ВС-7 </c:v>
                  </c:pt>
                </c:lvl>
                <c:lvl>
                  <c:pt idx="0">
                    <c:v>І 10 ай</c:v>
                  </c:pt>
                  <c:pt idx="1">
                    <c:v>І   10ай</c:v>
                  </c:pt>
                  <c:pt idx="2">
                    <c:v>ІІ</c:v>
                  </c:pt>
                  <c:pt idx="3">
                    <c:v>ІІ</c:v>
                  </c:pt>
                  <c:pt idx="4">
                    <c:v>ІІ</c:v>
                  </c:pt>
                  <c:pt idx="5">
                    <c:v>ІІІ</c:v>
                  </c:pt>
                </c:lvl>
              </c:multiLvlStrCache>
            </c:multiLvlStrRef>
          </c:cat>
          <c:val>
            <c:numRef>
              <c:f>Лист1!$S$7:$S$12</c:f>
              <c:numCache>
                <c:formatCode>General</c:formatCode>
                <c:ptCount val="6"/>
                <c:pt idx="0">
                  <c:v>100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78</c:v>
                </c:pt>
                <c:pt idx="5">
                  <c:v>75</c:v>
                </c:pt>
              </c:numCache>
            </c:numRef>
          </c:val>
        </c:ser>
        <c:ser>
          <c:idx val="1"/>
          <c:order val="1"/>
          <c:tx>
            <c:strRef>
              <c:f>Лист1!$T$5</c:f>
              <c:strCache>
                <c:ptCount val="1"/>
                <c:pt idx="0">
                  <c:v>Орт.балл </c:v>
                </c:pt>
              </c:strCache>
            </c:strRef>
          </c:tx>
          <c:dLbls>
            <c:showVal val="1"/>
          </c:dLbls>
          <c:cat>
            <c:multiLvlStrRef>
              <c:f>Лист1!$Q$7:$R$12</c:f>
              <c:multiLvlStrCache>
                <c:ptCount val="6"/>
                <c:lvl>
                  <c:pt idx="0">
                    <c:v>К-2</c:v>
                  </c:pt>
                  <c:pt idx="1">
                    <c:v>Э-7</c:v>
                  </c:pt>
                  <c:pt idx="2">
                    <c:v>АШМ-1 </c:v>
                  </c:pt>
                  <c:pt idx="3">
                    <c:v>ТД-1</c:v>
                  </c:pt>
                  <c:pt idx="4">
                    <c:v>ВФ-1</c:v>
                  </c:pt>
                  <c:pt idx="5">
                    <c:v>ВС-7 </c:v>
                  </c:pt>
                </c:lvl>
                <c:lvl>
                  <c:pt idx="0">
                    <c:v>І 10 ай</c:v>
                  </c:pt>
                  <c:pt idx="1">
                    <c:v>І   10ай</c:v>
                  </c:pt>
                  <c:pt idx="2">
                    <c:v>ІІ</c:v>
                  </c:pt>
                  <c:pt idx="3">
                    <c:v>ІІ</c:v>
                  </c:pt>
                  <c:pt idx="4">
                    <c:v>ІІ</c:v>
                  </c:pt>
                  <c:pt idx="5">
                    <c:v>ІІІ</c:v>
                  </c:pt>
                </c:lvl>
              </c:multiLvlStrCache>
            </c:multiLvlStrRef>
          </c:cat>
          <c:val>
            <c:numRef>
              <c:f>Лист1!$T$7:$T$12</c:f>
              <c:numCache>
                <c:formatCode>General</c:formatCode>
                <c:ptCount val="6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3.2</c:v>
                </c:pt>
                <c:pt idx="4">
                  <c:v>4</c:v>
                </c:pt>
                <c:pt idx="5">
                  <c:v>3.2</c:v>
                </c:pt>
              </c:numCache>
            </c:numRef>
          </c:val>
        </c:ser>
        <c:shape val="box"/>
        <c:axId val="68816256"/>
        <c:axId val="69411968"/>
        <c:axId val="0"/>
      </c:bar3DChart>
      <c:catAx>
        <c:axId val="68816256"/>
        <c:scaling>
          <c:orientation val="minMax"/>
        </c:scaling>
        <c:axPos val="b"/>
        <c:tickLblPos val="nextTo"/>
        <c:crossAx val="69411968"/>
        <c:crosses val="autoZero"/>
        <c:auto val="1"/>
        <c:lblAlgn val="ctr"/>
        <c:lblOffset val="100"/>
      </c:catAx>
      <c:valAx>
        <c:axId val="69411968"/>
        <c:scaling>
          <c:orientation val="minMax"/>
        </c:scaling>
        <c:axPos val="l"/>
        <c:majorGridlines/>
        <c:numFmt formatCode="General" sourceLinked="1"/>
        <c:tickLblPos val="nextTo"/>
        <c:crossAx val="6881625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Лист1!$E$5</c:f>
              <c:strCache>
                <c:ptCount val="1"/>
                <c:pt idx="0">
                  <c:v>Білім сапасы, % </c:v>
                </c:pt>
              </c:strCache>
            </c:strRef>
          </c:tx>
          <c:dLbls>
            <c:showVal val="1"/>
          </c:dLbls>
          <c:cat>
            <c:multiLvlStrRef>
              <c:f>Лист1!$C$7:$D$11</c:f>
              <c:multiLvlStrCache>
                <c:ptCount val="5"/>
                <c:lvl>
                  <c:pt idx="0">
                    <c:v>Э-7</c:v>
                  </c:pt>
                  <c:pt idx="1">
                    <c:v>АШМ-1 </c:v>
                  </c:pt>
                  <c:pt idx="2">
                    <c:v>ВФ-1</c:v>
                  </c:pt>
                  <c:pt idx="3">
                    <c:v>ТМ-16 </c:v>
                  </c:pt>
                  <c:pt idx="4">
                    <c:v>ВС-7 </c:v>
                  </c:pt>
                </c:lvl>
                <c:lvl>
                  <c:pt idx="0">
                    <c:v>І 10 ай</c:v>
                  </c:pt>
                  <c:pt idx="1">
                    <c:v>ІІ </c:v>
                  </c:pt>
                  <c:pt idx="2">
                    <c:v>ІІ</c:v>
                  </c:pt>
                  <c:pt idx="3">
                    <c:v>ІІІ </c:v>
                  </c:pt>
                  <c:pt idx="4">
                    <c:v>ІІІ </c:v>
                  </c:pt>
                </c:lvl>
              </c:multiLvlStrCache>
            </c:multiLvlStrRef>
          </c:cat>
          <c:val>
            <c:numRef>
              <c:f>Лист1!$E$7:$E$11</c:f>
              <c:numCache>
                <c:formatCode>General</c:formatCode>
                <c:ptCount val="5"/>
                <c:pt idx="0">
                  <c:v>80</c:v>
                </c:pt>
                <c:pt idx="1">
                  <c:v>60</c:v>
                </c:pt>
                <c:pt idx="2">
                  <c:v>78</c:v>
                </c:pt>
                <c:pt idx="3">
                  <c:v>73</c:v>
                </c:pt>
                <c:pt idx="4">
                  <c:v>68</c:v>
                </c:pt>
              </c:numCache>
            </c:numRef>
          </c:val>
        </c:ser>
        <c:ser>
          <c:idx val="1"/>
          <c:order val="1"/>
          <c:tx>
            <c:strRef>
              <c:f>Лист1!$F$5</c:f>
              <c:strCache>
                <c:ptCount val="1"/>
                <c:pt idx="0">
                  <c:v>Орт.балл </c:v>
                </c:pt>
              </c:strCache>
            </c:strRef>
          </c:tx>
          <c:cat>
            <c:multiLvlStrRef>
              <c:f>Лист1!$C$7:$D$11</c:f>
              <c:multiLvlStrCache>
                <c:ptCount val="5"/>
                <c:lvl>
                  <c:pt idx="0">
                    <c:v>Э-7</c:v>
                  </c:pt>
                  <c:pt idx="1">
                    <c:v>АШМ-1 </c:v>
                  </c:pt>
                  <c:pt idx="2">
                    <c:v>ВФ-1</c:v>
                  </c:pt>
                  <c:pt idx="3">
                    <c:v>ТМ-16 </c:v>
                  </c:pt>
                  <c:pt idx="4">
                    <c:v>ВС-7 </c:v>
                  </c:pt>
                </c:lvl>
                <c:lvl>
                  <c:pt idx="0">
                    <c:v>І 10 ай</c:v>
                  </c:pt>
                  <c:pt idx="1">
                    <c:v>ІІ </c:v>
                  </c:pt>
                  <c:pt idx="2">
                    <c:v>ІІ</c:v>
                  </c:pt>
                  <c:pt idx="3">
                    <c:v>ІІІ </c:v>
                  </c:pt>
                  <c:pt idx="4">
                    <c:v>ІІІ </c:v>
                  </c:pt>
                </c:lvl>
              </c:multiLvlStrCache>
            </c:multiLvlStrRef>
          </c:cat>
          <c:val>
            <c:numRef>
              <c:f>Лист1!$F$7:$F$11</c:f>
              <c:numCache>
                <c:formatCode>General</c:formatCode>
                <c:ptCount val="5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3.7</c:v>
                </c:pt>
                <c:pt idx="4">
                  <c:v>4.0999999999999996</c:v>
                </c:pt>
              </c:numCache>
            </c:numRef>
          </c:val>
        </c:ser>
        <c:shape val="box"/>
        <c:axId val="69438848"/>
        <c:axId val="69448832"/>
        <c:axId val="0"/>
      </c:bar3DChart>
      <c:catAx>
        <c:axId val="69438848"/>
        <c:scaling>
          <c:orientation val="minMax"/>
        </c:scaling>
        <c:axPos val="b"/>
        <c:tickLblPos val="nextTo"/>
        <c:crossAx val="69448832"/>
        <c:crosses val="autoZero"/>
        <c:auto val="1"/>
        <c:lblAlgn val="ctr"/>
        <c:lblOffset val="100"/>
      </c:catAx>
      <c:valAx>
        <c:axId val="69448832"/>
        <c:scaling>
          <c:orientation val="minMax"/>
        </c:scaling>
        <c:axPos val="l"/>
        <c:majorGridlines/>
        <c:numFmt formatCode="General" sourceLinked="1"/>
        <c:tickLblPos val="nextTo"/>
        <c:crossAx val="6943884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071678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Calibri" pitchFamily="34" charset="0"/>
                <a:cs typeface="Times New Roman" pitchFamily="18" charset="0"/>
              </a:rPr>
              <a:t>2022-2023 оқу жылындағы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Calibri" pitchFamily="34" charset="0"/>
                <a:cs typeface="Times New Roman" pitchFamily="18" charset="0"/>
              </a:rPr>
              <a:t>І-жарты жылдық бойынша өндірістік оқыту </a:t>
            </a:r>
          </a:p>
          <a:p>
            <a:pPr marL="0" marR="0" lvl="0" indent="269875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Calibri" pitchFamily="34" charset="0"/>
                <a:cs typeface="Times New Roman" pitchFamily="18" charset="0"/>
              </a:rPr>
              <a:t>мен өндірістік тәжірибенің есебі</a:t>
            </a: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000232" y="214290"/>
            <a:ext cx="534883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Times New Roman" pitchFamily="18" charset="0"/>
              </a:rPr>
              <a:t>Өндірістік оқыту бойынша: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000105"/>
          <a:ext cx="8643999" cy="5643604"/>
        </p:xfrm>
        <a:graphic>
          <a:graphicData uri="http://schemas.openxmlformats.org/drawingml/2006/table">
            <a:tbl>
              <a:tblPr/>
              <a:tblGrid>
                <a:gridCol w="1458481"/>
                <a:gridCol w="1657275"/>
                <a:gridCol w="1138814"/>
                <a:gridCol w="1138814"/>
                <a:gridCol w="1693237"/>
                <a:gridCol w="1557378"/>
              </a:tblGrid>
              <a:tr h="9248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KZ Times New Roman"/>
                          <a:ea typeface="Times New Roman"/>
                          <a:cs typeface="Times New Roman"/>
                        </a:rPr>
                        <a:t>Курс 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KZ Times New Roman"/>
                          <a:ea typeface="Times New Roman"/>
                          <a:cs typeface="Times New Roman"/>
                        </a:rPr>
                        <a:t>Топ 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KZ Times New Roman"/>
                          <a:ea typeface="Times New Roman"/>
                          <a:cs typeface="Times New Roman"/>
                        </a:rPr>
                        <a:t>Бала саны 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KZ Times New Roman"/>
                          <a:ea typeface="Times New Roman"/>
                          <a:cs typeface="Times New Roman"/>
                        </a:rPr>
                        <a:t>І-ж/ж сағаты 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KZ Times New Roman"/>
                          <a:ea typeface="Times New Roman"/>
                          <a:cs typeface="Times New Roman"/>
                        </a:rPr>
                        <a:t>Білім сапасы, </a:t>
                      </a:r>
                      <a:r>
                        <a:rPr lang="en-US" sz="1600" b="1" dirty="0">
                          <a:latin typeface="KZ Times New Roman"/>
                          <a:ea typeface="Times New Roman"/>
                          <a:cs typeface="Times New Roman"/>
                        </a:rPr>
                        <a:t>% 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latin typeface="KZ Times New Roman"/>
                          <a:ea typeface="Times New Roman"/>
                          <a:cs typeface="Times New Roman"/>
                        </a:rPr>
                        <a:t>Орт.балл 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22АШМ-2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22К-1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22Т-1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   10ай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22К-2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   10ай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22Э-7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21АШМ-1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13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21ТД-1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144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3,2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21ВФ-1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ІІІ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ТМ-16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15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ІІІ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ВС-7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KZ Times New Roman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KZ Times New Roman"/>
                          <a:ea typeface="Times New Roman"/>
                          <a:cs typeface="Times New Roman"/>
                        </a:rPr>
                        <a:t>3,</a:t>
                      </a: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00232" y="214290"/>
            <a:ext cx="534883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Times New Roman" pitchFamily="18" charset="0"/>
              </a:rPr>
              <a:t>Өндірістік оқыту бойынша: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571472" y="1071546"/>
          <a:ext cx="8358246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D:\Desktop\І жж 2022-23 Өнд.тәж.б-ша қорытынды есебі\WhatsApp Image 2022-12-29 at 19.50.4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2971792" cy="3962389"/>
          </a:xfrm>
          <a:prstGeom prst="rect">
            <a:avLst/>
          </a:prstGeom>
          <a:noFill/>
        </p:spPr>
      </p:pic>
      <p:pic>
        <p:nvPicPr>
          <p:cNvPr id="37890" name="Picture 2" descr="D:\Desktop\І жж 2022-23 Өнд.тәж.б-ша қорытынды есебі\WhatsApp Image 2022-12-29 at 19.50.5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28"/>
            <a:ext cx="4095736" cy="3071802"/>
          </a:xfrm>
          <a:prstGeom prst="rect">
            <a:avLst/>
          </a:prstGeom>
          <a:noFill/>
        </p:spPr>
      </p:pic>
      <p:pic>
        <p:nvPicPr>
          <p:cNvPr id="37891" name="Picture 3" descr="D:\Desktop\І жж 2022-23 Өнд.тәж.б-ша қорытынды есебі\WhatsApp Image 2022-12-30 at 12.19.01.jpeg"/>
          <p:cNvPicPr>
            <a:picLocks noChangeAspect="1" noChangeArrowheads="1"/>
          </p:cNvPicPr>
          <p:nvPr/>
        </p:nvPicPr>
        <p:blipFill>
          <a:blip r:embed="rId4"/>
          <a:srcRect b="22580"/>
          <a:stretch>
            <a:fillRect/>
          </a:stretch>
        </p:blipFill>
        <p:spPr bwMode="auto">
          <a:xfrm>
            <a:off x="5643570" y="3429000"/>
            <a:ext cx="3143272" cy="3244685"/>
          </a:xfrm>
          <a:prstGeom prst="rect">
            <a:avLst/>
          </a:prstGeom>
          <a:noFill/>
        </p:spPr>
      </p:pic>
      <p:pic>
        <p:nvPicPr>
          <p:cNvPr id="37892" name="Picture 4" descr="D:\Desktop\І жж 2022-23 Өнд.тәж.б-ша қорытынды есебі\WhatsApp Image 2022-12-30 at 12.19.03.jpeg"/>
          <p:cNvPicPr>
            <a:picLocks noChangeAspect="1" noChangeArrowheads="1"/>
          </p:cNvPicPr>
          <p:nvPr/>
        </p:nvPicPr>
        <p:blipFill>
          <a:blip r:embed="rId5"/>
          <a:srcRect b="31250"/>
          <a:stretch>
            <a:fillRect/>
          </a:stretch>
        </p:blipFill>
        <p:spPr bwMode="auto">
          <a:xfrm>
            <a:off x="1071538" y="3286124"/>
            <a:ext cx="3714758" cy="3405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WhatsApp Image 2020-11-16 at 20.57.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857232"/>
            <a:ext cx="2609850" cy="3057525"/>
          </a:xfrm>
          <a:prstGeom prst="rect">
            <a:avLst/>
          </a:prstGeom>
          <a:noFill/>
        </p:spPr>
      </p:pic>
      <p:pic>
        <p:nvPicPr>
          <p:cNvPr id="5" name="Рисунок 4" descr="D:\Downloads\WhatsApp Image 2020-11-28 at 20.44.56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785794"/>
            <a:ext cx="3046969" cy="3060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0" name="Рисунок 4" descr="WhatsApp Image 2020-11-17 at 08.30.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3429000"/>
            <a:ext cx="2538411" cy="3429000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4500562" y="3429000"/>
            <a:ext cx="2823420" cy="342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285852" y="0"/>
            <a:ext cx="728664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ВС-7 тобы. Студенттер өндірістік тәжірибені ауылдық  ветеринарлық пункттерден  және шаруа қожалықтардан өтті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6572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0" y="1472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785918" y="500042"/>
            <a:ext cx="585128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Times New Roman" pitchFamily="18" charset="0"/>
              </a:rPr>
              <a:t>Өндірістік тәжірибе бойынша: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4" y="1142988"/>
          <a:ext cx="8358246" cy="5429287"/>
        </p:xfrm>
        <a:graphic>
          <a:graphicData uri="http://schemas.openxmlformats.org/drawingml/2006/table">
            <a:tbl>
              <a:tblPr/>
              <a:tblGrid>
                <a:gridCol w="1410266"/>
                <a:gridCol w="1602489"/>
                <a:gridCol w="1101167"/>
                <a:gridCol w="1101167"/>
                <a:gridCol w="1637262"/>
                <a:gridCol w="1505895"/>
              </a:tblGrid>
              <a:tr h="8897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latin typeface="KZ Times New Roman"/>
                          <a:ea typeface="Times New Roman"/>
                          <a:cs typeface="Times New Roman"/>
                        </a:rPr>
                        <a:t>Курс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latin typeface="KZ Times New Roman"/>
                          <a:ea typeface="Times New Roman"/>
                          <a:cs typeface="Times New Roman"/>
                        </a:rPr>
                        <a:t>Топ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latin typeface="KZ Times New Roman"/>
                          <a:ea typeface="Times New Roman"/>
                          <a:cs typeface="Times New Roman"/>
                        </a:rPr>
                        <a:t>Бала саны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latin typeface="KZ Times New Roman"/>
                          <a:ea typeface="Times New Roman"/>
                          <a:cs typeface="Times New Roman"/>
                        </a:rPr>
                        <a:t>І-ж/ж сағаты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latin typeface="KZ Times New Roman"/>
                          <a:ea typeface="Times New Roman"/>
                          <a:cs typeface="Times New Roman"/>
                        </a:rPr>
                        <a:t>Білім сапасы, </a:t>
                      </a:r>
                      <a:r>
                        <a:rPr lang="en-US" sz="1400" b="1" dirty="0">
                          <a:latin typeface="KZ Times New Roman"/>
                          <a:ea typeface="Times New Roman"/>
                          <a:cs typeface="Times New Roman"/>
                        </a:rPr>
                        <a:t>%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400" b="1" dirty="0">
                          <a:latin typeface="KZ Times New Roman"/>
                          <a:ea typeface="Times New Roman"/>
                          <a:cs typeface="Times New Roman"/>
                        </a:rPr>
                        <a:t>Орт.балл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22АШМ-2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22К-1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22Т-1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   10ай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22К-2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288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   10ай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22Э-7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288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 smtClean="0">
                          <a:latin typeface="KZ 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21АШМ-1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13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21ТД-1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21ВФ-1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144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ІІІ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ТМ-16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15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252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ІІІ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ВС-7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180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latin typeface="KZ 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KZ Times New Roman"/>
                          <a:ea typeface="Times New Roman"/>
                          <a:cs typeface="Times New Roman"/>
                        </a:rPr>
                        <a:t>3,2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1016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85918" y="214290"/>
            <a:ext cx="585128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KZ Times New Roman"/>
                <a:ea typeface="Times New Roman" pitchFamily="18" charset="0"/>
                <a:cs typeface="Times New Roman" pitchFamily="18" charset="0"/>
              </a:rPr>
              <a:t>Өндірістік тәжірибе бойынша: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8985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14282" y="1000108"/>
          <a:ext cx="8643998" cy="557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189</Words>
  <PresentationFormat>Экран (4:3)</PresentationFormat>
  <Paragraphs>140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41</cp:revision>
  <dcterms:created xsi:type="dcterms:W3CDTF">2021-12-30T15:45:57Z</dcterms:created>
  <dcterms:modified xsi:type="dcterms:W3CDTF">2023-01-17T16:08:40Z</dcterms:modified>
</cp:coreProperties>
</file>